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57" r:id="rId7"/>
    <p:sldId id="262" r:id="rId8"/>
    <p:sldId id="263" r:id="rId9"/>
    <p:sldId id="264" r:id="rId10"/>
    <p:sldId id="265" r:id="rId11"/>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9" d="100"/>
          <a:sy n="69" d="100"/>
        </p:scale>
        <p:origin x="7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D7A22-145C-429B-7C70-F355370A87C1}"/>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0EF37E2F-388C-B2C7-F5ED-8B9C518C61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173F2B01-5A87-0486-D923-CDC38417A3E5}"/>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5" name="Espaço Reservado para Rodapé 4">
            <a:extLst>
              <a:ext uri="{FF2B5EF4-FFF2-40B4-BE49-F238E27FC236}">
                <a16:creationId xmlns:a16="http://schemas.microsoft.com/office/drawing/2014/main" id="{E3F66F9D-3D31-0A7A-5B03-0AC33EBA437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FE8EB31C-D7B2-58B7-D952-372D53412186}"/>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1177962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7EA90A-23C9-4053-273C-6F19BF945E39}"/>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8AB6BD89-D860-B27E-7E80-3ECD26B3A90A}"/>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EAE67CD6-3239-CD2B-DF9D-9F55B5D5696A}"/>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5" name="Espaço Reservado para Rodapé 4">
            <a:extLst>
              <a:ext uri="{FF2B5EF4-FFF2-40B4-BE49-F238E27FC236}">
                <a16:creationId xmlns:a16="http://schemas.microsoft.com/office/drawing/2014/main" id="{5D384FAC-30DC-04D3-A82F-90D246A641C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026B10C9-2906-886D-03E9-1A8F88B84840}"/>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976408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70C9101-74B3-8788-4214-E527EB63FD7C}"/>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49C4B230-903D-D424-422F-4A7ED55C57B3}"/>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983F641F-AB43-AD84-7748-F2C10BAC7AE1}"/>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5" name="Espaço Reservado para Rodapé 4">
            <a:extLst>
              <a:ext uri="{FF2B5EF4-FFF2-40B4-BE49-F238E27FC236}">
                <a16:creationId xmlns:a16="http://schemas.microsoft.com/office/drawing/2014/main" id="{1DDD967E-C7A3-3F0D-2267-883AF52BB74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05A4FEF8-3C8B-646B-14A2-4EB508F27110}"/>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3908265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A17509-7608-9AFE-8182-521DC9B1F1CE}"/>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D4996ABE-3AEA-F594-82B6-F09DB304AE16}"/>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9FC9DC7F-1134-382A-4F4D-7E360DA578D9}"/>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5" name="Espaço Reservado para Rodapé 4">
            <a:extLst>
              <a:ext uri="{FF2B5EF4-FFF2-40B4-BE49-F238E27FC236}">
                <a16:creationId xmlns:a16="http://schemas.microsoft.com/office/drawing/2014/main" id="{62D79A0C-B74E-E9AB-D335-2FB2EB91A773}"/>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927A51C-0F93-3009-93A0-F354AC744F23}"/>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1234367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E6698-42F8-9731-6AFE-6399EE241EFE}"/>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1EDCFD2F-A832-A0E9-BAB1-EC71E53A25F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7B204DD3-92B9-608D-84E8-B1D8937B929C}"/>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5" name="Espaço Reservado para Rodapé 4">
            <a:extLst>
              <a:ext uri="{FF2B5EF4-FFF2-40B4-BE49-F238E27FC236}">
                <a16:creationId xmlns:a16="http://schemas.microsoft.com/office/drawing/2014/main" id="{10AAF988-900B-9274-FFD3-B1E2F2FFA39B}"/>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D278A3CB-D9C9-E56C-DC66-DE012E49215E}"/>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1188972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9EEE15-B185-B921-78D4-5D536B664311}"/>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FC657936-8175-FAB4-DE96-D441D30E3942}"/>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BC663B15-49E7-FD18-8224-5EBC8A82398F}"/>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B0D90855-36C9-9F28-C198-ED7434498AAA}"/>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6" name="Espaço Reservado para Rodapé 5">
            <a:extLst>
              <a:ext uri="{FF2B5EF4-FFF2-40B4-BE49-F238E27FC236}">
                <a16:creationId xmlns:a16="http://schemas.microsoft.com/office/drawing/2014/main" id="{DE66CB56-AC88-A3F3-5164-0BE14E4C091D}"/>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A379E8C2-BB0B-0E15-5A53-075A3D171516}"/>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390389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E5BAA1-70E3-F7AA-2B31-20B6EEB07860}"/>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B86DDADF-22A8-A1BB-09AE-927E8E276D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5517AE4B-9091-45F1-436E-3285E6EAFE17}"/>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B2D12EEE-E012-A191-6DFF-4849C0CA3C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368E719D-30AC-7C3B-557D-9C73FC92D5D3}"/>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A84A0273-51AC-C880-A281-27881FFD5114}"/>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8" name="Espaço Reservado para Rodapé 7">
            <a:extLst>
              <a:ext uri="{FF2B5EF4-FFF2-40B4-BE49-F238E27FC236}">
                <a16:creationId xmlns:a16="http://schemas.microsoft.com/office/drawing/2014/main" id="{A554656D-7F38-8839-93C5-2F8317A437BB}"/>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FCF43DBD-8902-EF46-506F-B341D550EB66}"/>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2536750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DA8FA0-78EF-F072-A6A1-87A2614D623B}"/>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12093881-279C-7502-93EE-11AE706D397C}"/>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4" name="Espaço Reservado para Rodapé 3">
            <a:extLst>
              <a:ext uri="{FF2B5EF4-FFF2-40B4-BE49-F238E27FC236}">
                <a16:creationId xmlns:a16="http://schemas.microsoft.com/office/drawing/2014/main" id="{71496FF1-F51A-B2A4-5E2E-0F38BF6EBA3B}"/>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B7F38774-43E7-217B-23C8-DBEC512CEBED}"/>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43451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0DB9AE24-8E0F-26E1-4226-0564D7D0743C}"/>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3" name="Espaço Reservado para Rodapé 2">
            <a:extLst>
              <a:ext uri="{FF2B5EF4-FFF2-40B4-BE49-F238E27FC236}">
                <a16:creationId xmlns:a16="http://schemas.microsoft.com/office/drawing/2014/main" id="{FB9E6D16-A5CC-3B8B-293B-4E1546C87D62}"/>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DBDA6CE9-E812-B97C-088B-0E5E16B98C1E}"/>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960757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A48B5B-8B59-62A9-94F2-019804E11FCB}"/>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6A5B00D1-8AFA-DB6E-D9D3-B8F8C16B4D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77E6D6B0-7DFF-BF98-F7EB-649E8EB0C6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FDB8863D-38A8-CA1E-4457-673E82C2C85E}"/>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6" name="Espaço Reservado para Rodapé 5">
            <a:extLst>
              <a:ext uri="{FF2B5EF4-FFF2-40B4-BE49-F238E27FC236}">
                <a16:creationId xmlns:a16="http://schemas.microsoft.com/office/drawing/2014/main" id="{E1DCD4AE-8F0F-0F35-62BB-AAC6B0F6C8DF}"/>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3953F556-8B6A-5C26-0595-2615F10B57AA}"/>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2114384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91C24F-4832-43AC-BB72-E95B2B82A6EE}"/>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857D542-DD09-42FE-1806-8FBF224B6D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C6ECAB04-B678-CEC7-3F72-8471AE22FA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76C49EBC-6AE7-BB61-3249-726A087B6570}"/>
              </a:ext>
            </a:extLst>
          </p:cNvPr>
          <p:cNvSpPr>
            <a:spLocks noGrp="1"/>
          </p:cNvSpPr>
          <p:nvPr>
            <p:ph type="dt" sz="half" idx="10"/>
          </p:nvPr>
        </p:nvSpPr>
        <p:spPr/>
        <p:txBody>
          <a:bodyPr/>
          <a:lstStyle/>
          <a:p>
            <a:fld id="{F7286144-6B0F-48AE-8295-5E02387FF93D}" type="datetimeFigureOut">
              <a:rPr lang="pt-BR" smtClean="0"/>
              <a:t>03/07/2025</a:t>
            </a:fld>
            <a:endParaRPr lang="pt-BR"/>
          </a:p>
        </p:txBody>
      </p:sp>
      <p:sp>
        <p:nvSpPr>
          <p:cNvPr id="6" name="Espaço Reservado para Rodapé 5">
            <a:extLst>
              <a:ext uri="{FF2B5EF4-FFF2-40B4-BE49-F238E27FC236}">
                <a16:creationId xmlns:a16="http://schemas.microsoft.com/office/drawing/2014/main" id="{3FC702BB-7470-F7BE-5BE7-A652450D415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0767E41-C9EA-8FEB-E44C-1EAFF7509960}"/>
              </a:ext>
            </a:extLst>
          </p:cNvPr>
          <p:cNvSpPr>
            <a:spLocks noGrp="1"/>
          </p:cNvSpPr>
          <p:nvPr>
            <p:ph type="sldNum" sz="quarter" idx="12"/>
          </p:nvPr>
        </p:nvSpPr>
        <p:spPr/>
        <p:txBody>
          <a:bodyPr/>
          <a:lstStyle/>
          <a:p>
            <a:fld id="{120E5D5C-3B6B-4B5B-B197-BD88DABEFAA1}" type="slidenum">
              <a:rPr lang="pt-BR" smtClean="0"/>
              <a:t>‹nº›</a:t>
            </a:fld>
            <a:endParaRPr lang="pt-BR"/>
          </a:p>
        </p:txBody>
      </p:sp>
    </p:spTree>
    <p:extLst>
      <p:ext uri="{BB962C8B-B14F-4D97-AF65-F5344CB8AC3E}">
        <p14:creationId xmlns:p14="http://schemas.microsoft.com/office/powerpoint/2010/main" val="3630753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FEE66BAF-754F-BB18-8AB4-76806AFA84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6833768E-2172-1D39-F895-E498A3E2A9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396E286D-678C-C17F-2618-9DD8B8598F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7286144-6B0F-48AE-8295-5E02387FF93D}" type="datetimeFigureOut">
              <a:rPr lang="pt-BR" smtClean="0"/>
              <a:t>03/07/2025</a:t>
            </a:fld>
            <a:endParaRPr lang="pt-BR"/>
          </a:p>
        </p:txBody>
      </p:sp>
      <p:sp>
        <p:nvSpPr>
          <p:cNvPr id="5" name="Espaço Reservado para Rodapé 4">
            <a:extLst>
              <a:ext uri="{FF2B5EF4-FFF2-40B4-BE49-F238E27FC236}">
                <a16:creationId xmlns:a16="http://schemas.microsoft.com/office/drawing/2014/main" id="{195A967E-E497-D5FB-E6B5-166155D761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pt-BR"/>
          </a:p>
        </p:txBody>
      </p:sp>
      <p:sp>
        <p:nvSpPr>
          <p:cNvPr id="6" name="Espaço Reservado para Número de Slide 5">
            <a:extLst>
              <a:ext uri="{FF2B5EF4-FFF2-40B4-BE49-F238E27FC236}">
                <a16:creationId xmlns:a16="http://schemas.microsoft.com/office/drawing/2014/main" id="{2E0AB3C6-2A99-384B-7887-76DCCC040F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20E5D5C-3B6B-4B5B-B197-BD88DABEFAA1}" type="slidenum">
              <a:rPr lang="pt-BR" smtClean="0"/>
              <a:t>‹nº›</a:t>
            </a:fld>
            <a:endParaRPr lang="pt-BR"/>
          </a:p>
        </p:txBody>
      </p:sp>
    </p:spTree>
    <p:extLst>
      <p:ext uri="{BB962C8B-B14F-4D97-AF65-F5344CB8AC3E}">
        <p14:creationId xmlns:p14="http://schemas.microsoft.com/office/powerpoint/2010/main" val="789042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87F4F1C-8D3D-4EC1-B72D-A0470A5A08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D1E3DD61-64DB-46AD-B249-E273CD86B05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3" name="Group 12">
              <a:extLst>
                <a:ext uri="{FF2B5EF4-FFF2-40B4-BE49-F238E27FC236}">
                  <a16:creationId xmlns:a16="http://schemas.microsoft.com/office/drawing/2014/main" id="{0D7053D3-590A-4E94-B092-C96EAF744C33}"/>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7" name="Freeform: Shape 16">
                <a:extLst>
                  <a:ext uri="{FF2B5EF4-FFF2-40B4-BE49-F238E27FC236}">
                    <a16:creationId xmlns:a16="http://schemas.microsoft.com/office/drawing/2014/main" id="{2EB67199-6FF0-4DED-89D1-BAEA95F9F5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D1A0BEEB-C008-4150-A935-C6AAF537DA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4" name="Group 13">
              <a:extLst>
                <a:ext uri="{FF2B5EF4-FFF2-40B4-BE49-F238E27FC236}">
                  <a16:creationId xmlns:a16="http://schemas.microsoft.com/office/drawing/2014/main" id="{05148B0F-801C-45A1-80C1-EEC25A22A7C6}"/>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5" name="Freeform: Shape 14">
                <a:extLst>
                  <a:ext uri="{FF2B5EF4-FFF2-40B4-BE49-F238E27FC236}">
                    <a16:creationId xmlns:a16="http://schemas.microsoft.com/office/drawing/2014/main" id="{E7715ED9-C8CE-4651-82AA-1C4B5F14A0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B911230A-EF3B-4760-9087-E4FBE05BDC5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ítulo 1">
            <a:extLst>
              <a:ext uri="{FF2B5EF4-FFF2-40B4-BE49-F238E27FC236}">
                <a16:creationId xmlns:a16="http://schemas.microsoft.com/office/drawing/2014/main" id="{1C104B42-6F24-9556-1C58-7F90102B6FD8}"/>
              </a:ext>
            </a:extLst>
          </p:cNvPr>
          <p:cNvSpPr>
            <a:spLocks noGrp="1"/>
          </p:cNvSpPr>
          <p:nvPr>
            <p:ph type="ctrTitle"/>
          </p:nvPr>
        </p:nvSpPr>
        <p:spPr>
          <a:xfrm>
            <a:off x="838199" y="1120676"/>
            <a:ext cx="7021513" cy="2308324"/>
          </a:xfrm>
        </p:spPr>
        <p:txBody>
          <a:bodyPr vert="horz" lIns="91440" tIns="45720" rIns="91440" bIns="45720" rtlCol="0" anchor="b">
            <a:normAutofit/>
          </a:bodyPr>
          <a:lstStyle/>
          <a:p>
            <a:pPr algn="l"/>
            <a:r>
              <a:rPr lang="en-US" sz="4500" b="1" kern="1200" dirty="0">
                <a:solidFill>
                  <a:schemeClr val="bg1"/>
                </a:solidFill>
                <a:latin typeface="+mj-lt"/>
                <a:ea typeface="+mj-ea"/>
                <a:cs typeface="+mj-cs"/>
              </a:rPr>
              <a:t>UMA NOVA PERSPECTIVA PARA O POLICIAMENTO PREVENTIVO</a:t>
            </a:r>
            <a:endParaRPr lang="en-US" sz="4500" kern="1200" dirty="0">
              <a:solidFill>
                <a:schemeClr val="bg1"/>
              </a:solidFill>
              <a:latin typeface="+mj-lt"/>
              <a:ea typeface="+mj-ea"/>
              <a:cs typeface="+mj-cs"/>
            </a:endParaRPr>
          </a:p>
        </p:txBody>
      </p:sp>
      <p:sp>
        <p:nvSpPr>
          <p:cNvPr id="5" name="Retângulo 4">
            <a:extLst>
              <a:ext uri="{FF2B5EF4-FFF2-40B4-BE49-F238E27FC236}">
                <a16:creationId xmlns:a16="http://schemas.microsoft.com/office/drawing/2014/main" id="{25807F99-44FF-E324-4A51-5D8F70CB803A}"/>
              </a:ext>
            </a:extLst>
          </p:cNvPr>
          <p:cNvSpPr/>
          <p:nvPr/>
        </p:nvSpPr>
        <p:spPr>
          <a:xfrm>
            <a:off x="527937" y="4655779"/>
            <a:ext cx="11136125" cy="1875898"/>
          </a:xfrm>
          <a:prstGeom prst="rect">
            <a:avLst/>
          </a:prstGeom>
        </p:spPr>
        <p:txBody>
          <a:bodyPr wrap="none">
            <a:spAutoFit/>
          </a:bodyPr>
          <a:lstStyle/>
          <a:p>
            <a:pPr algn="ctr">
              <a:lnSpc>
                <a:spcPct val="150000"/>
              </a:lnSpc>
              <a:spcAft>
                <a:spcPts val="800"/>
              </a:spcAft>
            </a:pPr>
            <a:r>
              <a:rPr lang="pt-BR" b="1" kern="100" dirty="0">
                <a:solidFill>
                  <a:schemeClr val="bg1"/>
                </a:solidFill>
                <a:latin typeface="Times New Roman" panose="02020603050405020304" pitchFamily="18" charset="0"/>
                <a:ea typeface="Aptos"/>
                <a:cs typeface="Times New Roman" panose="02020603050405020304" pitchFamily="18" charset="0"/>
              </a:rPr>
              <a:t>Pedro Paulo Teles Ribeiro – Cadete QPEPM</a:t>
            </a:r>
          </a:p>
          <a:p>
            <a:pPr algn="ctr">
              <a:lnSpc>
                <a:spcPct val="150000"/>
              </a:lnSpc>
              <a:spcAft>
                <a:spcPts val="800"/>
              </a:spcAft>
            </a:pPr>
            <a:r>
              <a:rPr lang="pt-BR" b="1" kern="100" dirty="0">
                <a:solidFill>
                  <a:schemeClr val="bg1"/>
                </a:solidFill>
                <a:latin typeface="Times New Roman" panose="02020603050405020304" pitchFamily="18" charset="0"/>
                <a:ea typeface="Aptos"/>
                <a:cs typeface="Times New Roman" panose="02020603050405020304" pitchFamily="18" charset="0"/>
              </a:rPr>
              <a:t>CAPM</a:t>
            </a:r>
          </a:p>
          <a:p>
            <a:pPr algn="ctr">
              <a:lnSpc>
                <a:spcPct val="150000"/>
              </a:lnSpc>
              <a:spcAft>
                <a:spcPts val="800"/>
              </a:spcAft>
            </a:pPr>
            <a:r>
              <a:rPr lang="pt-BR" b="1" kern="100" dirty="0">
                <a:latin typeface="Times New Roman" panose="02020603050405020304" pitchFamily="18" charset="0"/>
                <a:ea typeface="Aptos"/>
                <a:cs typeface="Times New Roman" panose="02020603050405020304" pitchFamily="18" charset="0"/>
              </a:rPr>
              <a:t>Goiânia 02/07/2025</a:t>
            </a:r>
            <a:r>
              <a:rPr lang="pt-BR" b="1" kern="100" dirty="0">
                <a:solidFill>
                  <a:schemeClr val="bg1"/>
                </a:solidFill>
                <a:latin typeface="Times New Roman" panose="02020603050405020304" pitchFamily="18" charset="0"/>
                <a:ea typeface="Aptos"/>
                <a:cs typeface="Times New Roman" panose="02020603050405020304" pitchFamily="18" charset="0"/>
              </a:rPr>
              <a:t/>
            </a:r>
            <a:br>
              <a:rPr lang="pt-BR" b="1" kern="100" dirty="0">
                <a:solidFill>
                  <a:schemeClr val="bg1"/>
                </a:solidFill>
                <a:latin typeface="Times New Roman" panose="02020603050405020304" pitchFamily="18" charset="0"/>
                <a:ea typeface="Aptos"/>
                <a:cs typeface="Times New Roman" panose="02020603050405020304" pitchFamily="18" charset="0"/>
              </a:rPr>
            </a:br>
            <a:r>
              <a:rPr lang="pt-BR" sz="1600" b="1" kern="100" dirty="0">
                <a:solidFill>
                  <a:schemeClr val="bg1"/>
                </a:solidFill>
                <a:latin typeface="Times New Roman" panose="02020603050405020304" pitchFamily="18" charset="0"/>
                <a:ea typeface="Aptos"/>
                <a:cs typeface="Times New Roman" panose="02020603050405020304" pitchFamily="18" charset="0"/>
              </a:rPr>
              <a:t>Tema da palestra da semana no desfile de formatura geral do Comando da Academia de Policia Militar do Estado de Goiás</a:t>
            </a:r>
            <a:endParaRPr lang="pt-BR" sz="1600" b="1" kern="100" dirty="0">
              <a:solidFill>
                <a:schemeClr val="bg1"/>
              </a:solidFill>
              <a:latin typeface="Aptos"/>
              <a:ea typeface="Aptos"/>
              <a:cs typeface="Times New Roman" panose="02020603050405020304" pitchFamily="18" charset="0"/>
            </a:endParaRPr>
          </a:p>
        </p:txBody>
      </p:sp>
    </p:spTree>
    <p:extLst>
      <p:ext uri="{BB962C8B-B14F-4D97-AF65-F5344CB8AC3E}">
        <p14:creationId xmlns:p14="http://schemas.microsoft.com/office/powerpoint/2010/main" val="679576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222B0A4F-C226-C44C-F5BA-3EAF2FD4B553}"/>
              </a:ext>
            </a:extLst>
          </p:cNvPr>
          <p:cNvPicPr>
            <a:picLocks noChangeAspect="1"/>
          </p:cNvPicPr>
          <p:nvPr/>
        </p:nvPicPr>
        <p:blipFill>
          <a:blip r:embed="rId2"/>
          <a:stretch>
            <a:fillRect/>
          </a:stretch>
        </p:blipFill>
        <p:spPr>
          <a:xfrm>
            <a:off x="4167187" y="0"/>
            <a:ext cx="3857625" cy="6858000"/>
          </a:xfrm>
          <a:prstGeom prst="rect">
            <a:avLst/>
          </a:prstGeom>
        </p:spPr>
      </p:pic>
      <p:pic>
        <p:nvPicPr>
          <p:cNvPr id="6" name="Imagem 5">
            <a:extLst>
              <a:ext uri="{FF2B5EF4-FFF2-40B4-BE49-F238E27FC236}">
                <a16:creationId xmlns:a16="http://schemas.microsoft.com/office/drawing/2014/main" id="{CE266B28-14E4-DB98-F3A2-83B56D595FFD}"/>
              </a:ext>
            </a:extLst>
          </p:cNvPr>
          <p:cNvPicPr>
            <a:picLocks noChangeAspect="1"/>
          </p:cNvPicPr>
          <p:nvPr/>
        </p:nvPicPr>
        <p:blipFill>
          <a:blip r:embed="rId3"/>
          <a:srcRect t="35555" b="35714"/>
          <a:stretch>
            <a:fillRect/>
          </a:stretch>
        </p:blipFill>
        <p:spPr>
          <a:xfrm>
            <a:off x="7352619" y="2307102"/>
            <a:ext cx="4393067" cy="2243795"/>
          </a:xfrm>
          <a:prstGeom prst="rect">
            <a:avLst/>
          </a:prstGeom>
        </p:spPr>
      </p:pic>
      <p:pic>
        <p:nvPicPr>
          <p:cNvPr id="8" name="Imagem 7">
            <a:extLst>
              <a:ext uri="{FF2B5EF4-FFF2-40B4-BE49-F238E27FC236}">
                <a16:creationId xmlns:a16="http://schemas.microsoft.com/office/drawing/2014/main" id="{0B455E9F-0C98-5E73-1EA6-8F2F483D711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625249" y="0"/>
            <a:ext cx="3857625" cy="6858000"/>
          </a:xfrm>
          <a:prstGeom prst="rect">
            <a:avLst/>
          </a:prstGeom>
        </p:spPr>
      </p:pic>
    </p:spTree>
    <p:extLst>
      <p:ext uri="{BB962C8B-B14F-4D97-AF65-F5344CB8AC3E}">
        <p14:creationId xmlns:p14="http://schemas.microsoft.com/office/powerpoint/2010/main" val="789997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9C427D7-F8D6-83E3-9040-673A1D9336CB}"/>
              </a:ext>
            </a:extLst>
          </p:cNvPr>
          <p:cNvSpPr>
            <a:spLocks noGrp="1"/>
          </p:cNvSpPr>
          <p:nvPr>
            <p:ph type="title"/>
          </p:nvPr>
        </p:nvSpPr>
        <p:spPr>
          <a:xfrm>
            <a:off x="838199" y="839861"/>
            <a:ext cx="8740774" cy="1323439"/>
          </a:xfrm>
        </p:spPr>
        <p:txBody>
          <a:bodyPr anchor="t">
            <a:normAutofit/>
          </a:bodyPr>
          <a:lstStyle/>
          <a:p>
            <a:pPr>
              <a:spcAft>
                <a:spcPts val="800"/>
              </a:spcAft>
            </a:pPr>
            <a:r>
              <a:rPr lang="pt-BR" sz="3400" b="1" kern="100" dirty="0">
                <a:latin typeface="Times New Roman" panose="02020603050405020304" pitchFamily="18" charset="0"/>
                <a:ea typeface="Aptos"/>
                <a:cs typeface="Times New Roman" panose="02020603050405020304" pitchFamily="18" charset="0"/>
              </a:rPr>
              <a:t>Quantas vezes você já fez o mesmo trabalho?</a:t>
            </a:r>
            <a:r>
              <a:rPr lang="pt-BR" sz="3400" kern="100" dirty="0">
                <a:latin typeface="Aptos"/>
                <a:ea typeface="Aptos"/>
                <a:cs typeface="Times New Roman" panose="02020603050405020304" pitchFamily="18" charset="0"/>
              </a:rPr>
              <a:t/>
            </a:r>
            <a:br>
              <a:rPr lang="pt-BR" sz="3400" kern="100" dirty="0">
                <a:latin typeface="Aptos"/>
                <a:ea typeface="Aptos"/>
                <a:cs typeface="Times New Roman" panose="02020603050405020304" pitchFamily="18" charset="0"/>
              </a:rPr>
            </a:br>
            <a:r>
              <a:rPr lang="pt-BR" sz="3400" b="1" kern="100" dirty="0">
                <a:latin typeface="Times New Roman" panose="02020603050405020304" pitchFamily="18" charset="0"/>
                <a:ea typeface="Aptos"/>
                <a:cs typeface="Times New Roman" panose="02020603050405020304" pitchFamily="18" charset="0"/>
              </a:rPr>
              <a:t>Você quer mudar esse cenário?</a:t>
            </a:r>
            <a:endParaRPr lang="pt-BR" sz="3400" dirty="0"/>
          </a:p>
        </p:txBody>
      </p:sp>
      <p:sp>
        <p:nvSpPr>
          <p:cNvPr id="3" name="Espaço Reservado para Conteúdo 2">
            <a:extLst>
              <a:ext uri="{FF2B5EF4-FFF2-40B4-BE49-F238E27FC236}">
                <a16:creationId xmlns:a16="http://schemas.microsoft.com/office/drawing/2014/main" id="{904EC340-EE54-7CFD-42E0-8D3600DFB726}"/>
              </a:ext>
            </a:extLst>
          </p:cNvPr>
          <p:cNvSpPr>
            <a:spLocks noGrp="1"/>
          </p:cNvSpPr>
          <p:nvPr>
            <p:ph idx="1"/>
          </p:nvPr>
        </p:nvSpPr>
        <p:spPr>
          <a:xfrm>
            <a:off x="838199" y="2461067"/>
            <a:ext cx="10311246" cy="2454300"/>
          </a:xfrm>
        </p:spPr>
        <p:txBody>
          <a:bodyPr>
            <a:noAutofit/>
          </a:bodyPr>
          <a:lstStyle/>
          <a:p>
            <a:pPr marL="0" indent="0" algn="just">
              <a:buNone/>
            </a:pPr>
            <a:r>
              <a:rPr lang="pt-BR" sz="2500" kern="100" dirty="0">
                <a:solidFill>
                  <a:schemeClr val="tx1">
                    <a:alpha val="80000"/>
                  </a:schemeClr>
                </a:solidFill>
                <a:latin typeface="Times New Roman" panose="02020603050405020304" pitchFamily="18" charset="0"/>
                <a:ea typeface="Aptos"/>
                <a:cs typeface="Times New Roman" panose="02020603050405020304" pitchFamily="18" charset="0"/>
              </a:rPr>
              <a:t>	Por muito tempo, o modelo de policiamento esteve baseado na simples presença ostensiva. É como se o policial estivesse ali patrulhando as ruas para gerar uma sensação momentânea de segurança, atuando na prevenção de crimes naquele local em que ele se faz presente. No entanto, como muito bem discute o livro </a:t>
            </a:r>
            <a:r>
              <a:rPr lang="pt-BR" sz="2500" i="1" kern="100" dirty="0">
                <a:solidFill>
                  <a:schemeClr val="tx1">
                    <a:alpha val="80000"/>
                  </a:schemeClr>
                </a:solidFill>
                <a:latin typeface="Times New Roman" panose="02020603050405020304" pitchFamily="18" charset="0"/>
                <a:ea typeface="Aptos"/>
                <a:cs typeface="Times New Roman" panose="02020603050405020304" pitchFamily="18" charset="0"/>
              </a:rPr>
              <a:t>Superando o Mito do Espantalho</a:t>
            </a:r>
            <a:r>
              <a:rPr lang="pt-BR" sz="2500" kern="100" dirty="0">
                <a:solidFill>
                  <a:schemeClr val="tx1">
                    <a:alpha val="80000"/>
                  </a:schemeClr>
                </a:solidFill>
                <a:latin typeface="Times New Roman" panose="02020603050405020304" pitchFamily="18" charset="0"/>
                <a:ea typeface="Aptos"/>
                <a:cs typeface="Times New Roman" panose="02020603050405020304" pitchFamily="18" charset="0"/>
              </a:rPr>
              <a:t>, a realidade do crime e da desordem social exige hoje um policial mais ativo, mais analítico e com uma postura resolutiva. Não basta mais apenas patrulhar. É preciso </a:t>
            </a:r>
            <a:r>
              <a:rPr lang="pt-BR" sz="2500" b="1" kern="100" dirty="0">
                <a:solidFill>
                  <a:schemeClr val="tx1">
                    <a:alpha val="80000"/>
                  </a:schemeClr>
                </a:solidFill>
                <a:latin typeface="Times New Roman" panose="02020603050405020304" pitchFamily="18" charset="0"/>
                <a:ea typeface="Aptos"/>
                <a:cs typeface="Times New Roman" panose="02020603050405020304" pitchFamily="18" charset="0"/>
              </a:rPr>
              <a:t>compreender o ambiente</a:t>
            </a:r>
            <a:r>
              <a:rPr lang="pt-BR" sz="2500" kern="100" dirty="0">
                <a:solidFill>
                  <a:schemeClr val="tx1">
                    <a:alpha val="80000"/>
                  </a:schemeClr>
                </a:solidFill>
                <a:latin typeface="Times New Roman" panose="02020603050405020304" pitchFamily="18" charset="0"/>
                <a:ea typeface="Aptos"/>
                <a:cs typeface="Times New Roman" panose="02020603050405020304" pitchFamily="18" charset="0"/>
              </a:rPr>
              <a:t>, identificar as causas da desordem e agir na origem do problema.</a:t>
            </a:r>
            <a:endParaRPr lang="pt-BR" sz="2500" dirty="0">
              <a:solidFill>
                <a:schemeClr val="tx1">
                  <a:alpha val="80000"/>
                </a:schemeClr>
              </a:solidFill>
            </a:endParaRP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348769894"/>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620FDFD2-19AF-4124-A49A-BAC0929B130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m 6">
            <a:extLst>
              <a:ext uri="{FF2B5EF4-FFF2-40B4-BE49-F238E27FC236}">
                <a16:creationId xmlns:a16="http://schemas.microsoft.com/office/drawing/2014/main" id="{C65D1157-6B16-5C8A-DAA1-9B10458B5E84}"/>
              </a:ext>
            </a:extLst>
          </p:cNvPr>
          <p:cNvPicPr>
            <a:picLocks noChangeAspect="1"/>
          </p:cNvPicPr>
          <p:nvPr/>
        </p:nvPicPr>
        <p:blipFill>
          <a:blip r:embed="rId2"/>
          <a:srcRect r="1" b="17969"/>
          <a:stretch>
            <a:fillRect/>
          </a:stretch>
        </p:blipFill>
        <p:spPr>
          <a:xfrm>
            <a:off x="20" y="1"/>
            <a:ext cx="6088360" cy="3333749"/>
          </a:xfrm>
          <a:custGeom>
            <a:avLst/>
            <a:gdLst/>
            <a:ahLst/>
            <a:cxnLst/>
            <a:rect l="l" t="t" r="r" b="b"/>
            <a:pathLst>
              <a:path w="6088380" h="3333749">
                <a:moveTo>
                  <a:pt x="0" y="0"/>
                </a:moveTo>
                <a:lnTo>
                  <a:pt x="6088380" y="0"/>
                </a:lnTo>
                <a:lnTo>
                  <a:pt x="6088380" y="2202180"/>
                </a:lnTo>
                <a:lnTo>
                  <a:pt x="5913795" y="3333749"/>
                </a:lnTo>
                <a:lnTo>
                  <a:pt x="0" y="3333749"/>
                </a:lnTo>
                <a:close/>
              </a:path>
            </a:pathLst>
          </a:custGeom>
        </p:spPr>
      </p:pic>
      <p:pic>
        <p:nvPicPr>
          <p:cNvPr id="8" name="Imagem 7">
            <a:extLst>
              <a:ext uri="{FF2B5EF4-FFF2-40B4-BE49-F238E27FC236}">
                <a16:creationId xmlns:a16="http://schemas.microsoft.com/office/drawing/2014/main" id="{01AA8696-A555-2B09-1ACC-72FAFEEE2202}"/>
              </a:ext>
            </a:extLst>
          </p:cNvPr>
          <p:cNvPicPr>
            <a:picLocks noChangeAspect="1"/>
          </p:cNvPicPr>
          <p:nvPr/>
        </p:nvPicPr>
        <p:blipFill>
          <a:blip r:embed="rId3"/>
          <a:srcRect r="1" b="17969"/>
          <a:stretch>
            <a:fillRect/>
          </a:stretch>
        </p:blipFill>
        <p:spPr>
          <a:xfrm>
            <a:off x="20" y="3524252"/>
            <a:ext cx="6088360" cy="3333748"/>
          </a:xfrm>
          <a:custGeom>
            <a:avLst/>
            <a:gdLst/>
            <a:ahLst/>
            <a:cxnLst/>
            <a:rect l="l" t="t" r="r" b="b"/>
            <a:pathLst>
              <a:path w="6088380" h="3333748">
                <a:moveTo>
                  <a:pt x="0" y="0"/>
                </a:moveTo>
                <a:lnTo>
                  <a:pt x="5884403" y="0"/>
                </a:lnTo>
                <a:lnTo>
                  <a:pt x="5882640" y="11428"/>
                </a:lnTo>
                <a:lnTo>
                  <a:pt x="5562600" y="1931668"/>
                </a:lnTo>
                <a:lnTo>
                  <a:pt x="6088380" y="3333748"/>
                </a:lnTo>
                <a:lnTo>
                  <a:pt x="0" y="3333748"/>
                </a:lnTo>
                <a:close/>
              </a:path>
            </a:pathLst>
          </a:custGeom>
        </p:spPr>
      </p:pic>
      <p:grpSp>
        <p:nvGrpSpPr>
          <p:cNvPr id="33" name="Group 32">
            <a:extLst>
              <a:ext uri="{FF2B5EF4-FFF2-40B4-BE49-F238E27FC236}">
                <a16:creationId xmlns:a16="http://schemas.microsoft.com/office/drawing/2014/main" id="{7F6F6FC6-9A5F-4E14-8105-15D94914A79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70" y="544"/>
            <a:ext cx="874716" cy="6857455"/>
            <a:chOff x="5395370" y="544"/>
            <a:chExt cx="874716" cy="6857455"/>
          </a:xfrm>
        </p:grpSpPr>
        <p:sp>
          <p:nvSpPr>
            <p:cNvPr id="34" name="Freeform: Shape 33">
              <a:extLst>
                <a:ext uri="{FF2B5EF4-FFF2-40B4-BE49-F238E27FC236}">
                  <a16:creationId xmlns:a16="http://schemas.microsoft.com/office/drawing/2014/main" id="{2DCFA6DA-C89C-4BD9-A659-4E35D789BFD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a:off x="2404000"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a:outerShdw blurRad="381000" dist="1524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Shape 34">
              <a:extLst>
                <a:ext uri="{FF2B5EF4-FFF2-40B4-BE49-F238E27FC236}">
                  <a16:creationId xmlns:a16="http://schemas.microsoft.com/office/drawing/2014/main" id="{868AC5BD-C02C-4D96-813D-3C9ABB388E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a:off x="2404000"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Espaço Reservado para Conteúdo 2">
            <a:extLst>
              <a:ext uri="{FF2B5EF4-FFF2-40B4-BE49-F238E27FC236}">
                <a16:creationId xmlns:a16="http://schemas.microsoft.com/office/drawing/2014/main" id="{86692026-C271-D622-2129-6D1DC0AA769B}"/>
              </a:ext>
            </a:extLst>
          </p:cNvPr>
          <p:cNvSpPr>
            <a:spLocks noGrp="1"/>
          </p:cNvSpPr>
          <p:nvPr>
            <p:ph idx="1"/>
          </p:nvPr>
        </p:nvSpPr>
        <p:spPr>
          <a:xfrm>
            <a:off x="6523778" y="964309"/>
            <a:ext cx="5414529" cy="2682000"/>
          </a:xfrm>
        </p:spPr>
        <p:txBody>
          <a:bodyPr>
            <a:noAutofit/>
          </a:bodyPr>
          <a:lstStyle/>
          <a:p>
            <a:pPr marL="0" indent="0" algn="just">
              <a:spcAft>
                <a:spcPts val="800"/>
              </a:spcAft>
              <a:buNone/>
            </a:pP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	Essa transformação se alinha perfeitamente à </a:t>
            </a:r>
            <a:r>
              <a:rPr lang="pt-BR" sz="2000" b="1" kern="100" dirty="0">
                <a:solidFill>
                  <a:schemeClr val="bg1">
                    <a:alpha val="80000"/>
                  </a:schemeClr>
                </a:solidFill>
                <a:latin typeface="Times New Roman" panose="02020603050405020304" pitchFamily="18" charset="0"/>
                <a:ea typeface="Aptos"/>
                <a:cs typeface="Times New Roman" panose="02020603050405020304" pitchFamily="18" charset="0"/>
              </a:rPr>
              <a:t>teoria das janelas quebradas</a:t>
            </a: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 que aponta como pequenos sinais de abandono e desorganização — como pichações, lixo, imóveis depredados e aglomeração de pessoas em atitudes suspeitas — podem estimular comportamentos antissociais mais graves. O abandono, ainda que sutil, cria um ambiente de impunidade e descontrole. A desordem aparente dá a mensagem de que "ninguém cuida", e com isso, o crime se instala. </a:t>
            </a:r>
            <a:endParaRPr lang="pt-BR" sz="2000" kern="100" dirty="0">
              <a:solidFill>
                <a:schemeClr val="bg1">
                  <a:alpha val="80000"/>
                </a:schemeClr>
              </a:solidFill>
              <a:ea typeface="Aptos"/>
              <a:cs typeface="Times New Roman" panose="02020603050405020304" pitchFamily="18" charset="0"/>
            </a:endParaRPr>
          </a:p>
          <a:p>
            <a:pPr marL="0" indent="0" algn="just">
              <a:buNone/>
            </a:pPr>
            <a:r>
              <a:rPr lang="pt-BR" sz="2000" dirty="0">
                <a:solidFill>
                  <a:schemeClr val="bg1">
                    <a:alpha val="80000"/>
                  </a:schemeClr>
                </a:solidFill>
                <a:latin typeface="Times New Roman" panose="02020603050405020304" pitchFamily="18" charset="0"/>
                <a:ea typeface="Aptos"/>
              </a:rPr>
              <a:t>	Nesse contexto, é essencial compreendermos o verdadeiro significado de </a:t>
            </a:r>
            <a:r>
              <a:rPr lang="pt-BR" sz="2000" b="1" dirty="0">
                <a:solidFill>
                  <a:schemeClr val="bg1">
                    <a:alpha val="80000"/>
                  </a:schemeClr>
                </a:solidFill>
                <a:latin typeface="Times New Roman" panose="02020603050405020304" pitchFamily="18" charset="0"/>
                <a:ea typeface="Aptos"/>
              </a:rPr>
              <a:t>ordem pública</a:t>
            </a:r>
            <a:r>
              <a:rPr lang="pt-BR" sz="2000" dirty="0">
                <a:solidFill>
                  <a:schemeClr val="bg1">
                    <a:alpha val="80000"/>
                  </a:schemeClr>
                </a:solidFill>
                <a:latin typeface="Times New Roman" panose="02020603050405020304" pitchFamily="18" charset="0"/>
                <a:ea typeface="Aptos"/>
              </a:rPr>
              <a:t>, como traz o próprio livro já citado. A manutenção da ordem pública não se resume apenas à segurança ou repressão ao crime como já conhecemos</a:t>
            </a:r>
            <a:endParaRPr lang="pt-BR" sz="2000" dirty="0">
              <a:solidFill>
                <a:schemeClr val="bg1">
                  <a:alpha val="80000"/>
                </a:schemeClr>
              </a:solidFill>
            </a:endParaRPr>
          </a:p>
        </p:txBody>
      </p:sp>
    </p:spTree>
    <p:extLst>
      <p:ext uri="{BB962C8B-B14F-4D97-AF65-F5344CB8AC3E}">
        <p14:creationId xmlns:p14="http://schemas.microsoft.com/office/powerpoint/2010/main" val="25674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6D09588-9668-4D38-8AD4-C27CF2B2D4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Espaço Reservado para Conteúdo 2">
            <a:extLst>
              <a:ext uri="{FF2B5EF4-FFF2-40B4-BE49-F238E27FC236}">
                <a16:creationId xmlns:a16="http://schemas.microsoft.com/office/drawing/2014/main" id="{0CEF3620-1622-E3E4-931F-76C8B86EAB90}"/>
              </a:ext>
            </a:extLst>
          </p:cNvPr>
          <p:cNvSpPr>
            <a:spLocks noGrp="1"/>
          </p:cNvSpPr>
          <p:nvPr>
            <p:ph idx="1"/>
          </p:nvPr>
        </p:nvSpPr>
        <p:spPr>
          <a:xfrm>
            <a:off x="838199" y="924791"/>
            <a:ext cx="10695710" cy="4532669"/>
          </a:xfrm>
        </p:spPr>
        <p:txBody>
          <a:bodyPr>
            <a:normAutofit/>
          </a:bodyPr>
          <a:lstStyle/>
          <a:p>
            <a:pPr marL="0" indent="0" algn="just">
              <a:spcAft>
                <a:spcPts val="800"/>
              </a:spcAft>
              <a:buNone/>
            </a:pPr>
            <a:r>
              <a:rPr lang="pt-BR" sz="2500" kern="100" dirty="0">
                <a:solidFill>
                  <a:schemeClr val="tx1">
                    <a:alpha val="80000"/>
                  </a:schemeClr>
                </a:solidFill>
                <a:latin typeface="Times New Roman" panose="02020603050405020304" pitchFamily="18" charset="0"/>
                <a:ea typeface="Aptos"/>
                <a:cs typeface="Times New Roman" panose="02020603050405020304" pitchFamily="18" charset="0"/>
              </a:rPr>
              <a:t>A manutenção da ordem pública se divide em </a:t>
            </a:r>
            <a:r>
              <a:rPr lang="pt-BR" sz="2500" b="1" kern="100" dirty="0">
                <a:solidFill>
                  <a:schemeClr val="tx1">
                    <a:alpha val="80000"/>
                  </a:schemeClr>
                </a:solidFill>
                <a:latin typeface="Times New Roman" panose="02020603050405020304" pitchFamily="18" charset="0"/>
                <a:ea typeface="Aptos"/>
                <a:cs typeface="Times New Roman" panose="02020603050405020304" pitchFamily="18" charset="0"/>
              </a:rPr>
              <a:t>três vertentes principais</a:t>
            </a:r>
            <a:r>
              <a:rPr lang="pt-BR" sz="2500" kern="100" dirty="0">
                <a:solidFill>
                  <a:schemeClr val="tx1">
                    <a:alpha val="80000"/>
                  </a:schemeClr>
                </a:solidFill>
                <a:latin typeface="Times New Roman" panose="02020603050405020304" pitchFamily="18" charset="0"/>
                <a:ea typeface="Aptos"/>
                <a:cs typeface="Times New Roman" panose="02020603050405020304" pitchFamily="18" charset="0"/>
              </a:rPr>
              <a:t>:</a:t>
            </a:r>
            <a:endParaRPr lang="pt-BR" sz="2500" kern="100" dirty="0">
              <a:solidFill>
                <a:schemeClr val="tx1">
                  <a:alpha val="80000"/>
                </a:schemeClr>
              </a:solidFill>
              <a:ea typeface="Aptos"/>
              <a:cs typeface="Times New Roman" panose="02020603050405020304" pitchFamily="18" charset="0"/>
            </a:endParaRPr>
          </a:p>
          <a:p>
            <a:pPr marL="342900" lvl="0" indent="-342900" algn="just">
              <a:spcAft>
                <a:spcPts val="800"/>
              </a:spcAft>
              <a:buFont typeface="+mj-lt"/>
              <a:buAutoNum type="arabicPeriod"/>
              <a:tabLst>
                <a:tab pos="457200" algn="l"/>
              </a:tabLst>
            </a:pPr>
            <a:r>
              <a:rPr lang="pt-BR" sz="2500" b="1" kern="100" dirty="0">
                <a:solidFill>
                  <a:schemeClr val="tx1">
                    <a:alpha val="80000"/>
                  </a:schemeClr>
                </a:solidFill>
                <a:latin typeface="Times New Roman" panose="02020603050405020304" pitchFamily="18" charset="0"/>
                <a:ea typeface="Aptos"/>
                <a:cs typeface="Times New Roman" panose="02020603050405020304" pitchFamily="18" charset="0"/>
              </a:rPr>
              <a:t>Ordem de segurança pública</a:t>
            </a:r>
            <a:r>
              <a:rPr lang="pt-BR" sz="2500" kern="100" dirty="0">
                <a:solidFill>
                  <a:schemeClr val="tx1">
                    <a:alpha val="80000"/>
                  </a:schemeClr>
                </a:solidFill>
                <a:latin typeface="Times New Roman" panose="02020603050405020304" pitchFamily="18" charset="0"/>
                <a:ea typeface="Aptos"/>
                <a:cs typeface="Times New Roman" panose="02020603050405020304" pitchFamily="18" charset="0"/>
              </a:rPr>
              <a:t> – essa é a mais conhecida, relacionada à prevenção e repressão de crimes e à preservação da integridade física e patrimonial dos cidadãos.</a:t>
            </a:r>
            <a:endParaRPr lang="pt-BR" sz="2500" kern="100" dirty="0">
              <a:solidFill>
                <a:schemeClr val="tx1">
                  <a:alpha val="80000"/>
                </a:schemeClr>
              </a:solidFill>
              <a:ea typeface="Aptos"/>
              <a:cs typeface="Times New Roman" panose="02020603050405020304" pitchFamily="18" charset="0"/>
            </a:endParaRPr>
          </a:p>
          <a:p>
            <a:pPr marL="342900" lvl="0" indent="-342900" algn="just">
              <a:spcAft>
                <a:spcPts val="800"/>
              </a:spcAft>
              <a:buFont typeface="+mj-lt"/>
              <a:buAutoNum type="arabicPeriod"/>
              <a:tabLst>
                <a:tab pos="457200" algn="l"/>
              </a:tabLst>
            </a:pPr>
            <a:r>
              <a:rPr lang="pt-BR" sz="2500" b="1" kern="100" dirty="0">
                <a:solidFill>
                  <a:schemeClr val="tx1">
                    <a:alpha val="80000"/>
                  </a:schemeClr>
                </a:solidFill>
                <a:latin typeface="Times New Roman" panose="02020603050405020304" pitchFamily="18" charset="0"/>
                <a:ea typeface="Aptos"/>
                <a:cs typeface="Times New Roman" panose="02020603050405020304" pitchFamily="18" charset="0"/>
              </a:rPr>
              <a:t>Ordem de bem-estar público</a:t>
            </a:r>
            <a:r>
              <a:rPr lang="pt-BR" sz="2500" kern="100" dirty="0">
                <a:solidFill>
                  <a:schemeClr val="tx1">
                    <a:alpha val="80000"/>
                  </a:schemeClr>
                </a:solidFill>
                <a:latin typeface="Times New Roman" panose="02020603050405020304" pitchFamily="18" charset="0"/>
                <a:ea typeface="Aptos"/>
                <a:cs typeface="Times New Roman" panose="02020603050405020304" pitchFamily="18" charset="0"/>
              </a:rPr>
              <a:t> – busca preservar a paz social, o sossego, a convivência harmoniosa entre os cidadãos e a qualidade de vida nas comunidades. Perturbações do sossego, aglomerações desordeiras e uso indevido de espaços públicos se enquadram aqui.</a:t>
            </a:r>
            <a:endParaRPr lang="pt-BR" sz="2500" kern="100" dirty="0">
              <a:solidFill>
                <a:schemeClr val="tx1">
                  <a:alpha val="80000"/>
                </a:schemeClr>
              </a:solidFill>
              <a:ea typeface="Aptos"/>
              <a:cs typeface="Times New Roman" panose="02020603050405020304" pitchFamily="18" charset="0"/>
            </a:endParaRPr>
          </a:p>
          <a:p>
            <a:pPr marL="342900" lvl="0" indent="-342900" algn="just">
              <a:spcAft>
                <a:spcPts val="800"/>
              </a:spcAft>
              <a:buFont typeface="+mj-lt"/>
              <a:buAutoNum type="arabicPeriod"/>
              <a:tabLst>
                <a:tab pos="457200" algn="l"/>
              </a:tabLst>
            </a:pPr>
            <a:r>
              <a:rPr lang="pt-BR" sz="2500" b="1" kern="100" dirty="0">
                <a:solidFill>
                  <a:schemeClr val="tx1">
                    <a:alpha val="80000"/>
                  </a:schemeClr>
                </a:solidFill>
                <a:latin typeface="Times New Roman" panose="02020603050405020304" pitchFamily="18" charset="0"/>
                <a:ea typeface="Aptos"/>
                <a:cs typeface="Times New Roman" panose="02020603050405020304" pitchFamily="18" charset="0"/>
              </a:rPr>
              <a:t>Ordem de saúde pública</a:t>
            </a:r>
            <a:r>
              <a:rPr lang="pt-BR" sz="2500" kern="100" dirty="0">
                <a:solidFill>
                  <a:schemeClr val="tx1">
                    <a:alpha val="80000"/>
                  </a:schemeClr>
                </a:solidFill>
                <a:latin typeface="Times New Roman" panose="02020603050405020304" pitchFamily="18" charset="0"/>
                <a:ea typeface="Aptos"/>
                <a:cs typeface="Times New Roman" panose="02020603050405020304" pitchFamily="18" charset="0"/>
              </a:rPr>
              <a:t> – está relacionada à prevenção de riscos sanitários e à garantia de um ambiente limpo e salubre. </a:t>
            </a:r>
            <a:endParaRPr lang="pt-BR" sz="2500" kern="100" dirty="0">
              <a:solidFill>
                <a:schemeClr val="tx1">
                  <a:alpha val="80000"/>
                </a:schemeClr>
              </a:solidFill>
              <a:ea typeface="Aptos"/>
              <a:cs typeface="Times New Roman" panose="02020603050405020304" pitchFamily="18" charset="0"/>
            </a:endParaRPr>
          </a:p>
          <a:p>
            <a:endParaRPr lang="pt-BR" sz="1300" dirty="0">
              <a:solidFill>
                <a:schemeClr val="tx1">
                  <a:alpha val="80000"/>
                </a:schemeClr>
              </a:solidFill>
            </a:endParaRPr>
          </a:p>
        </p:txBody>
      </p:sp>
      <p:grpSp>
        <p:nvGrpSpPr>
          <p:cNvPr id="10" name="Group 9">
            <a:extLst>
              <a:ext uri="{FF2B5EF4-FFF2-40B4-BE49-F238E27FC236}">
                <a16:creationId xmlns:a16="http://schemas.microsoft.com/office/drawing/2014/main" id="{95A28492-272D-4814-AE2C-61575C989EA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6142518"/>
            <a:ext cx="10455568" cy="715482"/>
            <a:chOff x="0" y="6142518"/>
            <a:chExt cx="10455568" cy="715482"/>
          </a:xfrm>
          <a:effectLst>
            <a:outerShdw blurRad="381000" dist="152400" dir="16200000" algn="ctr" rotWithShape="0">
              <a:srgbClr val="000000">
                <a:alpha val="10000"/>
              </a:srgbClr>
            </a:outerShdw>
          </a:effectLst>
        </p:grpSpPr>
        <p:sp>
          <p:nvSpPr>
            <p:cNvPr id="11" name="Freeform: Shape 10">
              <a:extLst>
                <a:ext uri="{FF2B5EF4-FFF2-40B4-BE49-F238E27FC236}">
                  <a16:creationId xmlns:a16="http://schemas.microsoft.com/office/drawing/2014/main" id="{4F778866-9933-4309-8E11-F83DDDBB10C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117789" y="6848400"/>
              <a:ext cx="153399" cy="9600"/>
            </a:xfrm>
            <a:custGeom>
              <a:avLst/>
              <a:gdLst>
                <a:gd name="connsiteX0" fmla="*/ 92746 w 153399"/>
                <a:gd name="connsiteY0" fmla="*/ 43 h 9600"/>
                <a:gd name="connsiteX1" fmla="*/ 144918 w 153399"/>
                <a:gd name="connsiteY1" fmla="*/ 6433 h 9600"/>
                <a:gd name="connsiteX2" fmla="*/ 153399 w 153399"/>
                <a:gd name="connsiteY2" fmla="*/ 9600 h 9600"/>
                <a:gd name="connsiteX3" fmla="*/ 0 w 153399"/>
                <a:gd name="connsiteY3" fmla="*/ 9600 h 9600"/>
                <a:gd name="connsiteX4" fmla="*/ 26678 w 153399"/>
                <a:gd name="connsiteY4" fmla="*/ 6286 h 9600"/>
                <a:gd name="connsiteX5" fmla="*/ 92746 w 153399"/>
                <a:gd name="connsiteY5" fmla="*/ 43 h 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9" h="9600">
                  <a:moveTo>
                    <a:pt x="92746" y="43"/>
                  </a:moveTo>
                  <a:cubicBezTo>
                    <a:pt x="111004" y="-358"/>
                    <a:pt x="128295" y="2072"/>
                    <a:pt x="144918" y="6433"/>
                  </a:cubicBezTo>
                  <a:lnTo>
                    <a:pt x="153399" y="9600"/>
                  </a:lnTo>
                  <a:lnTo>
                    <a:pt x="0" y="9600"/>
                  </a:lnTo>
                  <a:lnTo>
                    <a:pt x="26678" y="6286"/>
                  </a:lnTo>
                  <a:cubicBezTo>
                    <a:pt x="48667" y="3255"/>
                    <a:pt x="70647" y="552"/>
                    <a:pt x="92746" y="43"/>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6D21D106-ABCB-4A50-84B3-D35C3B2B67B8}"/>
                </a:ext>
                <a:ext uri="{C183D7F6-B498-43B3-948B-1728B52AA6E4}">
                  <adec:decorative xmlns:adec="http://schemas.microsoft.com/office/drawing/2017/decorative" xmlns="" val="1"/>
                </a:ext>
              </a:extLst>
            </p:cNvPr>
            <p:cNvGrpSpPr/>
            <p:nvPr>
              <p:extLst>
                <p:ext uri="{386F3935-93C4-4BCD-93E2-E3B085C9AB24}">
                  <p16:designElem xmlns:p16="http://schemas.microsoft.com/office/powerpoint/2015/main" val="1"/>
                </p:ext>
              </p:extLst>
            </p:nvPr>
          </p:nvGrpSpPr>
          <p:grpSpPr>
            <a:xfrm rot="10800000" flipH="1">
              <a:off x="0" y="6142518"/>
              <a:ext cx="10455568" cy="715481"/>
              <a:chOff x="0" y="0"/>
              <a:chExt cx="10455568" cy="715481"/>
            </a:xfrm>
          </p:grpSpPr>
          <p:sp>
            <p:nvSpPr>
              <p:cNvPr id="13" name="Freeform: Shape 12">
                <a:extLst>
                  <a:ext uri="{FF2B5EF4-FFF2-40B4-BE49-F238E27FC236}">
                    <a16:creationId xmlns:a16="http://schemas.microsoft.com/office/drawing/2014/main" id="{65E4ED97-1207-4104-A25F-8791916BF2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2"/>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solidFill>
                <a:schemeClr val="l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24CB190-EFCD-4B40-9CDD-E3C0EB4B3C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0"/>
                <a:ext cx="10455568" cy="715479"/>
              </a:xfrm>
              <a:custGeom>
                <a:avLst/>
                <a:gdLst>
                  <a:gd name="connsiteX0" fmla="*/ 0 w 10455568"/>
                  <a:gd name="connsiteY0" fmla="*/ 0 h 715479"/>
                  <a:gd name="connsiteX1" fmla="*/ 10455568 w 10455568"/>
                  <a:gd name="connsiteY1" fmla="*/ 0 h 715479"/>
                  <a:gd name="connsiteX2" fmla="*/ 10434629 w 10455568"/>
                  <a:gd name="connsiteY2" fmla="*/ 8947 h 715479"/>
                  <a:gd name="connsiteX3" fmla="*/ 10249341 w 10455568"/>
                  <a:gd name="connsiteY3" fmla="*/ 73146 h 715479"/>
                  <a:gd name="connsiteX4" fmla="*/ 10172148 w 10455568"/>
                  <a:gd name="connsiteY4" fmla="*/ 103170 h 715479"/>
                  <a:gd name="connsiteX5" fmla="*/ 9994576 w 10455568"/>
                  <a:gd name="connsiteY5" fmla="*/ 156647 h 715479"/>
                  <a:gd name="connsiteX6" fmla="*/ 9894474 w 10455568"/>
                  <a:gd name="connsiteY6" fmla="*/ 192604 h 715479"/>
                  <a:gd name="connsiteX7" fmla="*/ 9647603 w 10455568"/>
                  <a:gd name="connsiteY7" fmla="*/ 242354 h 715479"/>
                  <a:gd name="connsiteX8" fmla="*/ 9392533 w 10455568"/>
                  <a:gd name="connsiteY8" fmla="*/ 291498 h 715479"/>
                  <a:gd name="connsiteX9" fmla="*/ 9252019 w 10455568"/>
                  <a:gd name="connsiteY9" fmla="*/ 311564 h 715479"/>
                  <a:gd name="connsiteX10" fmla="*/ 9129899 w 10455568"/>
                  <a:gd name="connsiteY10" fmla="*/ 336497 h 715479"/>
                  <a:gd name="connsiteX11" fmla="*/ 9023312 w 10455568"/>
                  <a:gd name="connsiteY11" fmla="*/ 354253 h 715479"/>
                  <a:gd name="connsiteX12" fmla="*/ 8853949 w 10455568"/>
                  <a:gd name="connsiteY12" fmla="*/ 387064 h 715479"/>
                  <a:gd name="connsiteX13" fmla="*/ 8783278 w 10455568"/>
                  <a:gd name="connsiteY13" fmla="*/ 397418 h 715479"/>
                  <a:gd name="connsiteX14" fmla="*/ 8615640 w 10455568"/>
                  <a:gd name="connsiteY14" fmla="*/ 408552 h 715479"/>
                  <a:gd name="connsiteX15" fmla="*/ 8557154 w 10455568"/>
                  <a:gd name="connsiteY15" fmla="*/ 409627 h 715479"/>
                  <a:gd name="connsiteX16" fmla="*/ 8442474 w 10455568"/>
                  <a:gd name="connsiteY16" fmla="*/ 381318 h 715479"/>
                  <a:gd name="connsiteX17" fmla="*/ 8428959 w 10455568"/>
                  <a:gd name="connsiteY17" fmla="*/ 379618 h 715479"/>
                  <a:gd name="connsiteX18" fmla="*/ 8354329 w 10455568"/>
                  <a:gd name="connsiteY18" fmla="*/ 370428 h 715479"/>
                  <a:gd name="connsiteX19" fmla="*/ 8313705 w 10455568"/>
                  <a:gd name="connsiteY19" fmla="*/ 368535 h 715479"/>
                  <a:gd name="connsiteX20" fmla="*/ 8158571 w 10455568"/>
                  <a:gd name="connsiteY20" fmla="*/ 349396 h 715479"/>
                  <a:gd name="connsiteX21" fmla="*/ 8069467 w 10455568"/>
                  <a:gd name="connsiteY21" fmla="*/ 341485 h 715479"/>
                  <a:gd name="connsiteX22" fmla="*/ 7998265 w 10455568"/>
                  <a:gd name="connsiteY22" fmla="*/ 348379 h 715479"/>
                  <a:gd name="connsiteX23" fmla="*/ 7873167 w 10455568"/>
                  <a:gd name="connsiteY23" fmla="*/ 359529 h 715479"/>
                  <a:gd name="connsiteX24" fmla="*/ 7833600 w 10455568"/>
                  <a:gd name="connsiteY24" fmla="*/ 368926 h 715479"/>
                  <a:gd name="connsiteX25" fmla="*/ 7651338 w 10455568"/>
                  <a:gd name="connsiteY25" fmla="*/ 362121 h 715479"/>
                  <a:gd name="connsiteX26" fmla="*/ 7548003 w 10455568"/>
                  <a:gd name="connsiteY26" fmla="*/ 367710 h 715479"/>
                  <a:gd name="connsiteX27" fmla="*/ 7430093 w 10455568"/>
                  <a:gd name="connsiteY27" fmla="*/ 351855 h 715479"/>
                  <a:gd name="connsiteX28" fmla="*/ 7396245 w 10455568"/>
                  <a:gd name="connsiteY28" fmla="*/ 355328 h 715479"/>
                  <a:gd name="connsiteX29" fmla="*/ 7358394 w 10455568"/>
                  <a:gd name="connsiteY29" fmla="*/ 359950 h 715479"/>
                  <a:gd name="connsiteX30" fmla="*/ 7241933 w 10455568"/>
                  <a:gd name="connsiteY30" fmla="*/ 369637 h 715479"/>
                  <a:gd name="connsiteX31" fmla="*/ 7171767 w 10455568"/>
                  <a:gd name="connsiteY31" fmla="*/ 383160 h 715479"/>
                  <a:gd name="connsiteX32" fmla="*/ 7036569 w 10455568"/>
                  <a:gd name="connsiteY32" fmla="*/ 387132 h 715479"/>
                  <a:gd name="connsiteX33" fmla="*/ 6987200 w 10455568"/>
                  <a:gd name="connsiteY33" fmla="*/ 398073 h 715479"/>
                  <a:gd name="connsiteX34" fmla="*/ 6861115 w 10455568"/>
                  <a:gd name="connsiteY34" fmla="*/ 407542 h 715479"/>
                  <a:gd name="connsiteX35" fmla="*/ 6747718 w 10455568"/>
                  <a:gd name="connsiteY35" fmla="*/ 410900 h 715479"/>
                  <a:gd name="connsiteX36" fmla="*/ 6638839 w 10455568"/>
                  <a:gd name="connsiteY36" fmla="*/ 420654 h 715479"/>
                  <a:gd name="connsiteX37" fmla="*/ 6561486 w 10455568"/>
                  <a:gd name="connsiteY37" fmla="*/ 435540 h 715479"/>
                  <a:gd name="connsiteX38" fmla="*/ 6477200 w 10455568"/>
                  <a:gd name="connsiteY38" fmla="*/ 447113 h 715479"/>
                  <a:gd name="connsiteX39" fmla="*/ 6246111 w 10455568"/>
                  <a:gd name="connsiteY39" fmla="*/ 497537 h 715479"/>
                  <a:gd name="connsiteX40" fmla="*/ 6202328 w 10455568"/>
                  <a:gd name="connsiteY40" fmla="*/ 492074 h 715479"/>
                  <a:gd name="connsiteX41" fmla="*/ 5956458 w 10455568"/>
                  <a:gd name="connsiteY41" fmla="*/ 500965 h 715479"/>
                  <a:gd name="connsiteX42" fmla="*/ 5903139 w 10455568"/>
                  <a:gd name="connsiteY42" fmla="*/ 505186 h 715479"/>
                  <a:gd name="connsiteX43" fmla="*/ 5757547 w 10455568"/>
                  <a:gd name="connsiteY43" fmla="*/ 480730 h 715479"/>
                  <a:gd name="connsiteX44" fmla="*/ 5540270 w 10455568"/>
                  <a:gd name="connsiteY44" fmla="*/ 550023 h 715479"/>
                  <a:gd name="connsiteX45" fmla="*/ 5338128 w 10455568"/>
                  <a:gd name="connsiteY45" fmla="*/ 631974 h 715479"/>
                  <a:gd name="connsiteX46" fmla="*/ 5312622 w 10455568"/>
                  <a:gd name="connsiteY46" fmla="*/ 642454 h 715479"/>
                  <a:gd name="connsiteX47" fmla="*/ 5239393 w 10455568"/>
                  <a:gd name="connsiteY47" fmla="*/ 662307 h 715479"/>
                  <a:gd name="connsiteX48" fmla="*/ 5147821 w 10455568"/>
                  <a:gd name="connsiteY48" fmla="*/ 673791 h 715479"/>
                  <a:gd name="connsiteX49" fmla="*/ 5032111 w 10455568"/>
                  <a:gd name="connsiteY49" fmla="*/ 694497 h 715479"/>
                  <a:gd name="connsiteX50" fmla="*/ 4937648 w 10455568"/>
                  <a:gd name="connsiteY50" fmla="*/ 684913 h 715479"/>
                  <a:gd name="connsiteX51" fmla="*/ 4805529 w 10455568"/>
                  <a:gd name="connsiteY51" fmla="*/ 670032 h 715479"/>
                  <a:gd name="connsiteX52" fmla="*/ 4681029 w 10455568"/>
                  <a:gd name="connsiteY52" fmla="*/ 655792 h 715479"/>
                  <a:gd name="connsiteX53" fmla="*/ 4643990 w 10455568"/>
                  <a:gd name="connsiteY53" fmla="*/ 685120 h 715479"/>
                  <a:gd name="connsiteX54" fmla="*/ 4585542 w 10455568"/>
                  <a:gd name="connsiteY54" fmla="*/ 712411 h 715479"/>
                  <a:gd name="connsiteX55" fmla="*/ 4516947 w 10455568"/>
                  <a:gd name="connsiteY55" fmla="*/ 689117 h 715479"/>
                  <a:gd name="connsiteX56" fmla="*/ 4356995 w 10455568"/>
                  <a:gd name="connsiteY56" fmla="*/ 642048 h 715479"/>
                  <a:gd name="connsiteX57" fmla="*/ 4258219 w 10455568"/>
                  <a:gd name="connsiteY57" fmla="*/ 646156 h 715479"/>
                  <a:gd name="connsiteX58" fmla="*/ 4042233 w 10455568"/>
                  <a:gd name="connsiteY58" fmla="*/ 636117 h 715479"/>
                  <a:gd name="connsiteX59" fmla="*/ 3899777 w 10455568"/>
                  <a:gd name="connsiteY59" fmla="*/ 610576 h 715479"/>
                  <a:gd name="connsiteX60" fmla="*/ 3796441 w 10455568"/>
                  <a:gd name="connsiteY60" fmla="*/ 577707 h 715479"/>
                  <a:gd name="connsiteX61" fmla="*/ 3648774 w 10455568"/>
                  <a:gd name="connsiteY61" fmla="*/ 535623 h 715479"/>
                  <a:gd name="connsiteX62" fmla="*/ 3502227 w 10455568"/>
                  <a:gd name="connsiteY62" fmla="*/ 518518 h 715479"/>
                  <a:gd name="connsiteX63" fmla="*/ 3395228 w 10455568"/>
                  <a:gd name="connsiteY63" fmla="*/ 491723 h 715479"/>
                  <a:gd name="connsiteX64" fmla="*/ 3265757 w 10455568"/>
                  <a:gd name="connsiteY64" fmla="*/ 477242 h 715479"/>
                  <a:gd name="connsiteX65" fmla="*/ 3158404 w 10455568"/>
                  <a:gd name="connsiteY65" fmla="*/ 483689 h 715479"/>
                  <a:gd name="connsiteX66" fmla="*/ 2990483 w 10455568"/>
                  <a:gd name="connsiteY66" fmla="*/ 499212 h 715479"/>
                  <a:gd name="connsiteX67" fmla="*/ 2779802 w 10455568"/>
                  <a:gd name="connsiteY67" fmla="*/ 443069 h 715479"/>
                  <a:gd name="connsiteX68" fmla="*/ 2695508 w 10455568"/>
                  <a:gd name="connsiteY68" fmla="*/ 433082 h 715479"/>
                  <a:gd name="connsiteX69" fmla="*/ 2616713 w 10455568"/>
                  <a:gd name="connsiteY69" fmla="*/ 431172 h 715479"/>
                  <a:gd name="connsiteX70" fmla="*/ 2447364 w 10455568"/>
                  <a:gd name="connsiteY70" fmla="*/ 395810 h 715479"/>
                  <a:gd name="connsiteX71" fmla="*/ 2378751 w 10455568"/>
                  <a:gd name="connsiteY71" fmla="*/ 385044 h 715479"/>
                  <a:gd name="connsiteX72" fmla="*/ 2284230 w 10455568"/>
                  <a:gd name="connsiteY72" fmla="*/ 391782 h 715479"/>
                  <a:gd name="connsiteX73" fmla="*/ 2110801 w 10455568"/>
                  <a:gd name="connsiteY73" fmla="*/ 382042 h 715479"/>
                  <a:gd name="connsiteX74" fmla="*/ 1934854 w 10455568"/>
                  <a:gd name="connsiteY74" fmla="*/ 331108 h 715479"/>
                  <a:gd name="connsiteX75" fmla="*/ 1862479 w 10455568"/>
                  <a:gd name="connsiteY75" fmla="*/ 342158 h 715479"/>
                  <a:gd name="connsiteX76" fmla="*/ 1836283 w 10455568"/>
                  <a:gd name="connsiteY76" fmla="*/ 342488 h 715479"/>
                  <a:gd name="connsiteX77" fmla="*/ 1599327 w 10455568"/>
                  <a:gd name="connsiteY77" fmla="*/ 323970 h 715479"/>
                  <a:gd name="connsiteX78" fmla="*/ 1575578 w 10455568"/>
                  <a:gd name="connsiteY78" fmla="*/ 321802 h 715479"/>
                  <a:gd name="connsiteX79" fmla="*/ 1463288 w 10455568"/>
                  <a:gd name="connsiteY79" fmla="*/ 298576 h 715479"/>
                  <a:gd name="connsiteX80" fmla="*/ 1184165 w 10455568"/>
                  <a:gd name="connsiteY80" fmla="*/ 298373 h 715479"/>
                  <a:gd name="connsiteX81" fmla="*/ 1166899 w 10455568"/>
                  <a:gd name="connsiteY81" fmla="*/ 297220 h 715479"/>
                  <a:gd name="connsiteX82" fmla="*/ 1074855 w 10455568"/>
                  <a:gd name="connsiteY82" fmla="*/ 318934 h 715479"/>
                  <a:gd name="connsiteX83" fmla="*/ 1030232 w 10455568"/>
                  <a:gd name="connsiteY83" fmla="*/ 343829 h 715479"/>
                  <a:gd name="connsiteX84" fmla="*/ 959854 w 10455568"/>
                  <a:gd name="connsiteY84" fmla="*/ 371351 h 715479"/>
                  <a:gd name="connsiteX85" fmla="*/ 887350 w 10455568"/>
                  <a:gd name="connsiteY85" fmla="*/ 384742 h 715479"/>
                  <a:gd name="connsiteX86" fmla="*/ 762349 w 10455568"/>
                  <a:gd name="connsiteY86" fmla="*/ 358882 h 715479"/>
                  <a:gd name="connsiteX87" fmla="*/ 717454 w 10455568"/>
                  <a:gd name="connsiteY87" fmla="*/ 358448 h 715479"/>
                  <a:gd name="connsiteX88" fmla="*/ 616859 w 10455568"/>
                  <a:gd name="connsiteY88" fmla="*/ 348700 h 715479"/>
                  <a:gd name="connsiteX89" fmla="*/ 529939 w 10455568"/>
                  <a:gd name="connsiteY89" fmla="*/ 355789 h 715479"/>
                  <a:gd name="connsiteX90" fmla="*/ 461851 w 10455568"/>
                  <a:gd name="connsiteY90" fmla="*/ 386945 h 715479"/>
                  <a:gd name="connsiteX91" fmla="*/ 360707 w 10455568"/>
                  <a:gd name="connsiteY91" fmla="*/ 399082 h 715479"/>
                  <a:gd name="connsiteX92" fmla="*/ 293863 w 10455568"/>
                  <a:gd name="connsiteY92" fmla="*/ 384410 h 715479"/>
                  <a:gd name="connsiteX93" fmla="*/ 280347 w 10455568"/>
                  <a:gd name="connsiteY93" fmla="*/ 382711 h 715479"/>
                  <a:gd name="connsiteX94" fmla="*/ 108881 w 10455568"/>
                  <a:gd name="connsiteY94" fmla="*/ 393231 h 715479"/>
                  <a:gd name="connsiteX95" fmla="*/ 53435 w 10455568"/>
                  <a:gd name="connsiteY95" fmla="*/ 397222 h 715479"/>
                  <a:gd name="connsiteX96" fmla="*/ 0 w 10455568"/>
                  <a:gd name="connsiteY96" fmla="*/ 409348 h 71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455568" h="715479">
                    <a:moveTo>
                      <a:pt x="0" y="0"/>
                    </a:moveTo>
                    <a:lnTo>
                      <a:pt x="10455568" y="0"/>
                    </a:lnTo>
                    <a:lnTo>
                      <a:pt x="10434629" y="8947"/>
                    </a:lnTo>
                    <a:cubicBezTo>
                      <a:pt x="10373917" y="32898"/>
                      <a:pt x="10311087" y="51455"/>
                      <a:pt x="10249341" y="73146"/>
                    </a:cubicBezTo>
                    <a:cubicBezTo>
                      <a:pt x="10223176" y="82504"/>
                      <a:pt x="10198388" y="94974"/>
                      <a:pt x="10172148" y="103170"/>
                    </a:cubicBezTo>
                    <a:cubicBezTo>
                      <a:pt x="10113395" y="121743"/>
                      <a:pt x="10053617" y="138053"/>
                      <a:pt x="9994576" y="156647"/>
                    </a:cubicBezTo>
                    <a:cubicBezTo>
                      <a:pt x="9960929" y="167389"/>
                      <a:pt x="9928899" y="184724"/>
                      <a:pt x="9894474" y="192604"/>
                    </a:cubicBezTo>
                    <a:cubicBezTo>
                      <a:pt x="9812718" y="211289"/>
                      <a:pt x="9730121" y="226242"/>
                      <a:pt x="9647603" y="242354"/>
                    </a:cubicBezTo>
                    <a:cubicBezTo>
                      <a:pt x="9562500" y="258935"/>
                      <a:pt x="9477721" y="276078"/>
                      <a:pt x="9392533" y="291498"/>
                    </a:cubicBezTo>
                    <a:cubicBezTo>
                      <a:pt x="9345891" y="299632"/>
                      <a:pt x="9298681" y="303723"/>
                      <a:pt x="9252019" y="311564"/>
                    </a:cubicBezTo>
                    <a:cubicBezTo>
                      <a:pt x="9211115" y="318433"/>
                      <a:pt x="9170740" y="328758"/>
                      <a:pt x="9129899" y="336497"/>
                    </a:cubicBezTo>
                    <a:cubicBezTo>
                      <a:pt x="9094507" y="342987"/>
                      <a:pt x="9058706" y="347759"/>
                      <a:pt x="9023312" y="354253"/>
                    </a:cubicBezTo>
                    <a:cubicBezTo>
                      <a:pt x="8966639" y="364814"/>
                      <a:pt x="8910315" y="376230"/>
                      <a:pt x="8853949" y="387064"/>
                    </a:cubicBezTo>
                    <a:cubicBezTo>
                      <a:pt x="8830350" y="391295"/>
                      <a:pt x="8805902" y="400245"/>
                      <a:pt x="8783278" y="397418"/>
                    </a:cubicBezTo>
                    <a:cubicBezTo>
                      <a:pt x="8726267" y="390232"/>
                      <a:pt x="8671093" y="397198"/>
                      <a:pt x="8615640" y="408552"/>
                    </a:cubicBezTo>
                    <a:cubicBezTo>
                      <a:pt x="8596680" y="412471"/>
                      <a:pt x="8576049" y="413291"/>
                      <a:pt x="8557154" y="409627"/>
                    </a:cubicBezTo>
                    <a:cubicBezTo>
                      <a:pt x="8518491" y="402356"/>
                      <a:pt x="8480716" y="390947"/>
                      <a:pt x="8442474" y="381318"/>
                    </a:cubicBezTo>
                    <a:cubicBezTo>
                      <a:pt x="8438313" y="380145"/>
                      <a:pt x="8433365" y="380189"/>
                      <a:pt x="8428959" y="379618"/>
                    </a:cubicBezTo>
                    <a:cubicBezTo>
                      <a:pt x="8403970" y="376366"/>
                      <a:pt x="8379279" y="373098"/>
                      <a:pt x="8354329" y="370428"/>
                    </a:cubicBezTo>
                    <a:cubicBezTo>
                      <a:pt x="8340833" y="369017"/>
                      <a:pt x="8327184" y="369657"/>
                      <a:pt x="8313705" y="368535"/>
                    </a:cubicBezTo>
                    <a:cubicBezTo>
                      <a:pt x="8261532" y="363935"/>
                      <a:pt x="8205623" y="381441"/>
                      <a:pt x="8158571" y="349396"/>
                    </a:cubicBezTo>
                    <a:cubicBezTo>
                      <a:pt x="8128030" y="328752"/>
                      <a:pt x="8100257" y="335890"/>
                      <a:pt x="8069467" y="341485"/>
                    </a:cubicBezTo>
                    <a:cubicBezTo>
                      <a:pt x="8046153" y="345696"/>
                      <a:pt x="8022024" y="346466"/>
                      <a:pt x="7998265" y="348379"/>
                    </a:cubicBezTo>
                    <a:cubicBezTo>
                      <a:pt x="7956565" y="352093"/>
                      <a:pt x="7914826" y="355232"/>
                      <a:pt x="7873167" y="359529"/>
                    </a:cubicBezTo>
                    <a:cubicBezTo>
                      <a:pt x="7859864" y="361016"/>
                      <a:pt x="7846730" y="369197"/>
                      <a:pt x="7833600" y="368926"/>
                    </a:cubicBezTo>
                    <a:cubicBezTo>
                      <a:pt x="7772906" y="367528"/>
                      <a:pt x="7711993" y="362939"/>
                      <a:pt x="7651338" y="362121"/>
                    </a:cubicBezTo>
                    <a:cubicBezTo>
                      <a:pt x="7616924" y="361556"/>
                      <a:pt x="7582209" y="369456"/>
                      <a:pt x="7548003" y="367710"/>
                    </a:cubicBezTo>
                    <a:cubicBezTo>
                      <a:pt x="7508539" y="365739"/>
                      <a:pt x="7469448" y="356458"/>
                      <a:pt x="7430093" y="351855"/>
                    </a:cubicBezTo>
                    <a:cubicBezTo>
                      <a:pt x="7419227" y="350559"/>
                      <a:pt x="7407516" y="353979"/>
                      <a:pt x="7396245" y="355328"/>
                    </a:cubicBezTo>
                    <a:cubicBezTo>
                      <a:pt x="7383524" y="356781"/>
                      <a:pt x="7371134" y="358791"/>
                      <a:pt x="7358394" y="359950"/>
                    </a:cubicBezTo>
                    <a:cubicBezTo>
                      <a:pt x="7319573" y="363179"/>
                      <a:pt x="7280655" y="364958"/>
                      <a:pt x="7241933" y="369637"/>
                    </a:cubicBezTo>
                    <a:cubicBezTo>
                      <a:pt x="7218235" y="372418"/>
                      <a:pt x="7194108" y="386008"/>
                      <a:pt x="7171767" y="383160"/>
                    </a:cubicBezTo>
                    <a:cubicBezTo>
                      <a:pt x="7126248" y="377813"/>
                      <a:pt x="7082583" y="399728"/>
                      <a:pt x="7036569" y="387132"/>
                    </a:cubicBezTo>
                    <a:cubicBezTo>
                      <a:pt x="7022328" y="383442"/>
                      <a:pt x="7003983" y="396347"/>
                      <a:pt x="6987200" y="398073"/>
                    </a:cubicBezTo>
                    <a:cubicBezTo>
                      <a:pt x="6945251" y="402388"/>
                      <a:pt x="6903183" y="404965"/>
                      <a:pt x="6861115" y="407542"/>
                    </a:cubicBezTo>
                    <a:cubicBezTo>
                      <a:pt x="6823394" y="409822"/>
                      <a:pt x="6784520" y="416550"/>
                      <a:pt x="6747718" y="410900"/>
                    </a:cubicBezTo>
                    <a:cubicBezTo>
                      <a:pt x="6709137" y="404791"/>
                      <a:pt x="6674999" y="408284"/>
                      <a:pt x="6638839" y="420654"/>
                    </a:cubicBezTo>
                    <a:cubicBezTo>
                      <a:pt x="6614066" y="429044"/>
                      <a:pt x="6587444" y="431733"/>
                      <a:pt x="6561486" y="435540"/>
                    </a:cubicBezTo>
                    <a:cubicBezTo>
                      <a:pt x="6533513" y="439778"/>
                      <a:pt x="6502069" y="435804"/>
                      <a:pt x="6477200" y="447113"/>
                    </a:cubicBezTo>
                    <a:cubicBezTo>
                      <a:pt x="6403159" y="480713"/>
                      <a:pt x="6325566" y="492119"/>
                      <a:pt x="6246111" y="497537"/>
                    </a:cubicBezTo>
                    <a:cubicBezTo>
                      <a:pt x="6231608" y="498524"/>
                      <a:pt x="6216540" y="495475"/>
                      <a:pt x="6202328" y="492074"/>
                    </a:cubicBezTo>
                    <a:cubicBezTo>
                      <a:pt x="6119346" y="471508"/>
                      <a:pt x="6038018" y="479381"/>
                      <a:pt x="5956458" y="500965"/>
                    </a:cubicBezTo>
                    <a:cubicBezTo>
                      <a:pt x="5939584" y="505613"/>
                      <a:pt x="5920486" y="507499"/>
                      <a:pt x="5903139" y="505186"/>
                    </a:cubicBezTo>
                    <a:cubicBezTo>
                      <a:pt x="5854306" y="498315"/>
                      <a:pt x="5806470" y="484677"/>
                      <a:pt x="5757547" y="480730"/>
                    </a:cubicBezTo>
                    <a:cubicBezTo>
                      <a:pt x="5676701" y="474297"/>
                      <a:pt x="5610121" y="519038"/>
                      <a:pt x="5540270" y="550023"/>
                    </a:cubicBezTo>
                    <a:cubicBezTo>
                      <a:pt x="5473801" y="579316"/>
                      <a:pt x="5419599" y="638949"/>
                      <a:pt x="5338128" y="631974"/>
                    </a:cubicBezTo>
                    <a:cubicBezTo>
                      <a:pt x="5329931" y="631367"/>
                      <a:pt x="5321476" y="639812"/>
                      <a:pt x="5312622" y="642454"/>
                    </a:cubicBezTo>
                    <a:cubicBezTo>
                      <a:pt x="5288350" y="649647"/>
                      <a:pt x="5264155" y="657994"/>
                      <a:pt x="5239393" y="662307"/>
                    </a:cubicBezTo>
                    <a:cubicBezTo>
                      <a:pt x="5209181" y="667862"/>
                      <a:pt x="5178072" y="668817"/>
                      <a:pt x="5147821" y="673791"/>
                    </a:cubicBezTo>
                    <a:cubicBezTo>
                      <a:pt x="5108908" y="679940"/>
                      <a:pt x="5070972" y="691848"/>
                      <a:pt x="5032111" y="694497"/>
                    </a:cubicBezTo>
                    <a:cubicBezTo>
                      <a:pt x="5000793" y="696632"/>
                      <a:pt x="4969032" y="688019"/>
                      <a:pt x="4937648" y="684913"/>
                    </a:cubicBezTo>
                    <a:cubicBezTo>
                      <a:pt x="4893363" y="680649"/>
                      <a:pt x="4845361" y="685962"/>
                      <a:pt x="4805529" y="670032"/>
                    </a:cubicBezTo>
                    <a:cubicBezTo>
                      <a:pt x="4763006" y="653119"/>
                      <a:pt x="4723244" y="646796"/>
                      <a:pt x="4681029" y="655792"/>
                    </a:cubicBezTo>
                    <a:cubicBezTo>
                      <a:pt x="4666957" y="658791"/>
                      <a:pt x="4649519" y="672217"/>
                      <a:pt x="4643990" y="685120"/>
                    </a:cubicBezTo>
                    <a:cubicBezTo>
                      <a:pt x="4631676" y="713928"/>
                      <a:pt x="4612585" y="720184"/>
                      <a:pt x="4585542" y="712411"/>
                    </a:cubicBezTo>
                    <a:cubicBezTo>
                      <a:pt x="4562077" y="705853"/>
                      <a:pt x="4533672" y="703713"/>
                      <a:pt x="4516947" y="689117"/>
                    </a:cubicBezTo>
                    <a:cubicBezTo>
                      <a:pt x="4469552" y="647774"/>
                      <a:pt x="4412904" y="650180"/>
                      <a:pt x="4356995" y="642048"/>
                    </a:cubicBezTo>
                    <a:cubicBezTo>
                      <a:pt x="4322867" y="637088"/>
                      <a:pt x="4291523" y="638934"/>
                      <a:pt x="4258219" y="646156"/>
                    </a:cubicBezTo>
                    <a:cubicBezTo>
                      <a:pt x="4185895" y="662159"/>
                      <a:pt x="4113776" y="651342"/>
                      <a:pt x="4042233" y="636117"/>
                    </a:cubicBezTo>
                    <a:cubicBezTo>
                      <a:pt x="3994923" y="625941"/>
                      <a:pt x="3946812" y="621063"/>
                      <a:pt x="3899777" y="610576"/>
                    </a:cubicBezTo>
                    <a:cubicBezTo>
                      <a:pt x="3864554" y="602488"/>
                      <a:pt x="3829196" y="592371"/>
                      <a:pt x="3796441" y="577707"/>
                    </a:cubicBezTo>
                    <a:cubicBezTo>
                      <a:pt x="3748937" y="556178"/>
                      <a:pt x="3706395" y="521788"/>
                      <a:pt x="3648774" y="535623"/>
                    </a:cubicBezTo>
                    <a:cubicBezTo>
                      <a:pt x="3598036" y="547820"/>
                      <a:pt x="3550396" y="532716"/>
                      <a:pt x="3502227" y="518518"/>
                    </a:cubicBezTo>
                    <a:cubicBezTo>
                      <a:pt x="3466848" y="508111"/>
                      <a:pt x="3431455" y="497410"/>
                      <a:pt x="3395228" y="491723"/>
                    </a:cubicBezTo>
                    <a:cubicBezTo>
                      <a:pt x="3352235" y="485040"/>
                      <a:pt x="3304663" y="492363"/>
                      <a:pt x="3265757" y="477242"/>
                    </a:cubicBezTo>
                    <a:cubicBezTo>
                      <a:pt x="3225052" y="461369"/>
                      <a:pt x="3193136" y="476075"/>
                      <a:pt x="3158404" y="483689"/>
                    </a:cubicBezTo>
                    <a:cubicBezTo>
                      <a:pt x="3102986" y="495623"/>
                      <a:pt x="3048333" y="514498"/>
                      <a:pt x="2990483" y="499212"/>
                    </a:cubicBezTo>
                    <a:cubicBezTo>
                      <a:pt x="2920173" y="480697"/>
                      <a:pt x="2850324" y="460405"/>
                      <a:pt x="2779802" y="443069"/>
                    </a:cubicBezTo>
                    <a:cubicBezTo>
                      <a:pt x="2752548" y="436477"/>
                      <a:pt x="2723606" y="434954"/>
                      <a:pt x="2695508" y="433082"/>
                    </a:cubicBezTo>
                    <a:cubicBezTo>
                      <a:pt x="2668903" y="431690"/>
                      <a:pt x="2637847" y="441965"/>
                      <a:pt x="2616713" y="431172"/>
                    </a:cubicBezTo>
                    <a:cubicBezTo>
                      <a:pt x="2562378" y="403411"/>
                      <a:pt x="2507687" y="391698"/>
                      <a:pt x="2447364" y="395810"/>
                    </a:cubicBezTo>
                    <a:cubicBezTo>
                      <a:pt x="2424744" y="397352"/>
                      <a:pt x="2401814" y="385802"/>
                      <a:pt x="2378751" y="385044"/>
                    </a:cubicBezTo>
                    <a:cubicBezTo>
                      <a:pt x="2347229" y="384281"/>
                      <a:pt x="2310735" y="378901"/>
                      <a:pt x="2284230" y="391782"/>
                    </a:cubicBezTo>
                    <a:cubicBezTo>
                      <a:pt x="2221919" y="422248"/>
                      <a:pt x="2168532" y="404037"/>
                      <a:pt x="2110801" y="382042"/>
                    </a:cubicBezTo>
                    <a:cubicBezTo>
                      <a:pt x="2053961" y="360279"/>
                      <a:pt x="1994577" y="343935"/>
                      <a:pt x="1934854" y="331108"/>
                    </a:cubicBezTo>
                    <a:cubicBezTo>
                      <a:pt x="1912400" y="326519"/>
                      <a:pt x="1886705" y="338470"/>
                      <a:pt x="1862479" y="342158"/>
                    </a:cubicBezTo>
                    <a:cubicBezTo>
                      <a:pt x="1853818" y="343333"/>
                      <a:pt x="1844309" y="344855"/>
                      <a:pt x="1836283" y="342488"/>
                    </a:cubicBezTo>
                    <a:cubicBezTo>
                      <a:pt x="1758698" y="319808"/>
                      <a:pt x="1680403" y="303878"/>
                      <a:pt x="1599327" y="323970"/>
                    </a:cubicBezTo>
                    <a:cubicBezTo>
                      <a:pt x="1591888" y="325937"/>
                      <a:pt x="1583257" y="323319"/>
                      <a:pt x="1575578" y="321802"/>
                    </a:cubicBezTo>
                    <a:cubicBezTo>
                      <a:pt x="1538035" y="313873"/>
                      <a:pt x="1500950" y="299795"/>
                      <a:pt x="1463288" y="298576"/>
                    </a:cubicBezTo>
                    <a:cubicBezTo>
                      <a:pt x="1370438" y="295582"/>
                      <a:pt x="1277384" y="298137"/>
                      <a:pt x="1184165" y="298373"/>
                    </a:cubicBezTo>
                    <a:cubicBezTo>
                      <a:pt x="1178344" y="298480"/>
                      <a:pt x="1172255" y="298896"/>
                      <a:pt x="1166899" y="297220"/>
                    </a:cubicBezTo>
                    <a:cubicBezTo>
                      <a:pt x="1131827" y="287082"/>
                      <a:pt x="1102238" y="293180"/>
                      <a:pt x="1074855" y="318934"/>
                    </a:cubicBezTo>
                    <a:cubicBezTo>
                      <a:pt x="1062808" y="330244"/>
                      <a:pt x="1045783" y="336940"/>
                      <a:pt x="1030232" y="343829"/>
                    </a:cubicBezTo>
                    <a:cubicBezTo>
                      <a:pt x="1007334" y="354132"/>
                      <a:pt x="983839" y="364180"/>
                      <a:pt x="959854" y="371351"/>
                    </a:cubicBezTo>
                    <a:cubicBezTo>
                      <a:pt x="936141" y="378210"/>
                      <a:pt x="910825" y="387219"/>
                      <a:pt x="887350" y="384742"/>
                    </a:cubicBezTo>
                    <a:cubicBezTo>
                      <a:pt x="845096" y="380339"/>
                      <a:pt x="804258" y="366810"/>
                      <a:pt x="762349" y="358882"/>
                    </a:cubicBezTo>
                    <a:cubicBezTo>
                      <a:pt x="747884" y="356082"/>
                      <a:pt x="732263" y="357732"/>
                      <a:pt x="717454" y="358448"/>
                    </a:cubicBezTo>
                    <a:cubicBezTo>
                      <a:pt x="683463" y="359893"/>
                      <a:pt x="649238" y="370675"/>
                      <a:pt x="616859" y="348700"/>
                    </a:cubicBezTo>
                    <a:cubicBezTo>
                      <a:pt x="586900" y="328019"/>
                      <a:pt x="558641" y="336644"/>
                      <a:pt x="529939" y="355789"/>
                    </a:cubicBezTo>
                    <a:cubicBezTo>
                      <a:pt x="509309" y="369433"/>
                      <a:pt x="485605" y="380664"/>
                      <a:pt x="461851" y="386945"/>
                    </a:cubicBezTo>
                    <a:cubicBezTo>
                      <a:pt x="429225" y="395576"/>
                      <a:pt x="396634" y="400422"/>
                      <a:pt x="360707" y="399082"/>
                    </a:cubicBezTo>
                    <a:cubicBezTo>
                      <a:pt x="335299" y="398193"/>
                      <a:pt x="314629" y="398437"/>
                      <a:pt x="293863" y="384410"/>
                    </a:cubicBezTo>
                    <a:cubicBezTo>
                      <a:pt x="290517" y="382308"/>
                      <a:pt x="284678" y="382122"/>
                      <a:pt x="280347" y="382711"/>
                    </a:cubicBezTo>
                    <a:cubicBezTo>
                      <a:pt x="223554" y="391535"/>
                      <a:pt x="166827" y="392780"/>
                      <a:pt x="108881" y="393231"/>
                    </a:cubicBezTo>
                    <a:cubicBezTo>
                      <a:pt x="90460" y="393322"/>
                      <a:pt x="71882" y="394571"/>
                      <a:pt x="53435" y="397222"/>
                    </a:cubicBezTo>
                    <a:lnTo>
                      <a:pt x="0" y="409348"/>
                    </a:lnTo>
                    <a:close/>
                  </a:path>
                </a:pathLst>
              </a:custGeom>
              <a:blipFill>
                <a:blip r:embed="rId2">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1481952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B95B9BA8-1D69-4796-85F5-B6D0BD5235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Espaço Reservado para Conteúdo 2">
            <a:extLst>
              <a:ext uri="{FF2B5EF4-FFF2-40B4-BE49-F238E27FC236}">
                <a16:creationId xmlns:a16="http://schemas.microsoft.com/office/drawing/2014/main" id="{0E26F5C7-3770-F2B4-B451-4A4A9019F8E3}"/>
              </a:ext>
            </a:extLst>
          </p:cNvPr>
          <p:cNvSpPr>
            <a:spLocks noGrp="1"/>
          </p:cNvSpPr>
          <p:nvPr>
            <p:ph idx="1"/>
          </p:nvPr>
        </p:nvSpPr>
        <p:spPr>
          <a:xfrm>
            <a:off x="250371" y="547460"/>
            <a:ext cx="5693229" cy="6005739"/>
          </a:xfrm>
        </p:spPr>
        <p:txBody>
          <a:bodyPr>
            <a:normAutofit fontScale="92500" lnSpcReduction="20000"/>
          </a:bodyPr>
          <a:lstStyle/>
          <a:p>
            <a:pPr marL="0" indent="0" algn="just">
              <a:spcAft>
                <a:spcPts val="800"/>
              </a:spcAft>
              <a:buNone/>
            </a:pPr>
            <a:r>
              <a:rPr lang="pt-BR" sz="1000" kern="100" dirty="0">
                <a:solidFill>
                  <a:schemeClr val="bg1">
                    <a:alpha val="80000"/>
                  </a:schemeClr>
                </a:solidFill>
                <a:latin typeface="Times New Roman" panose="02020603050405020304" pitchFamily="18" charset="0"/>
                <a:ea typeface="Aptos"/>
                <a:cs typeface="Times New Roman" panose="02020603050405020304" pitchFamily="18" charset="0"/>
              </a:rPr>
              <a:t>	</a:t>
            </a: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Essa visão mais ampla da ordem pública reforça que o policial é um </a:t>
            </a:r>
            <a:r>
              <a:rPr lang="pt-BR" sz="2000" b="1" kern="100" dirty="0">
                <a:solidFill>
                  <a:schemeClr val="bg1">
                    <a:alpha val="80000"/>
                  </a:schemeClr>
                </a:solidFill>
                <a:latin typeface="Times New Roman" panose="02020603050405020304" pitchFamily="18" charset="0"/>
                <a:ea typeface="Aptos"/>
                <a:cs typeface="Times New Roman" panose="02020603050405020304" pitchFamily="18" charset="0"/>
              </a:rPr>
              <a:t>agente multidisciplinar</a:t>
            </a: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 que atua também em parceria com diversos órgãos, promovendo saúde, bem-estar e segurança de forma integrada.</a:t>
            </a:r>
          </a:p>
          <a:p>
            <a:pPr marL="0" indent="0" algn="just">
              <a:buNone/>
            </a:pPr>
            <a:r>
              <a:rPr lang="pt-BR" sz="2000" dirty="0">
                <a:solidFill>
                  <a:schemeClr val="bg1">
                    <a:alpha val="80000"/>
                  </a:schemeClr>
                </a:solidFill>
                <a:latin typeface="Times New Roman" panose="02020603050405020304" pitchFamily="18" charset="0"/>
                <a:ea typeface="Aptos"/>
                <a:cs typeface="Times New Roman" panose="02020603050405020304" pitchFamily="18" charset="0"/>
              </a:rPr>
              <a:t>	O presente modelo de policiamento combina o uso da inteligência, a articulação com outros órgãos e o foco em ações que geram resultados. Um exemplo concreto dessa abordagem são as operações realizadas em locais com alto potencial para a ocorrência de violência, como distribuidoras de bebidas, frequentemente associadas a crimes graves, como homicídios, brigas, perturbação do sossego, tráfico de drogas, entre outros.</a:t>
            </a:r>
          </a:p>
          <a:p>
            <a:pPr marL="0" indent="0" algn="just">
              <a:buNone/>
            </a:pPr>
            <a:r>
              <a:rPr lang="pt-BR" sz="2000" dirty="0">
                <a:solidFill>
                  <a:schemeClr val="bg1">
                    <a:alpha val="80000"/>
                  </a:schemeClr>
                </a:solidFill>
                <a:latin typeface="Times New Roman" panose="02020603050405020304" pitchFamily="18" charset="0"/>
                <a:cs typeface="Times New Roman" panose="02020603050405020304" pitchFamily="18" charset="0"/>
              </a:rPr>
              <a:t>	Nestes casos, o trabalho da polícia vai além da simples abordagem a suspeitos daquele local. É feito um mapeamento do ambiente, reunindo dados e relatórios, para então acionar órgãos como a Vigilância Sanitária, Fiscais de Postura, Bombeiros militares e até mesmo a Prefeitura. Com essa força-tarefa, fiscaliza-se a documentação, alvarás, as condições de funcionamento e, quando necessário, realiza-se a interdição do local. Com isso, evita-se que o ambiente continue servindo como polo gerador de violência, evitando retrabalho.</a:t>
            </a:r>
          </a:p>
          <a:p>
            <a:endParaRPr lang="pt-BR" sz="1000" dirty="0">
              <a:solidFill>
                <a:schemeClr val="bg1">
                  <a:alpha val="80000"/>
                </a:schemeClr>
              </a:solidFill>
            </a:endParaRPr>
          </a:p>
        </p:txBody>
      </p:sp>
      <p:pic>
        <p:nvPicPr>
          <p:cNvPr id="4" name="Imagem 3">
            <a:extLst>
              <a:ext uri="{FF2B5EF4-FFF2-40B4-BE49-F238E27FC236}">
                <a16:creationId xmlns:a16="http://schemas.microsoft.com/office/drawing/2014/main" id="{C817C2F8-C90A-C297-D383-4C4147671F0C}"/>
              </a:ext>
            </a:extLst>
          </p:cNvPr>
          <p:cNvPicPr>
            <a:picLocks noChangeAspect="1"/>
          </p:cNvPicPr>
          <p:nvPr/>
        </p:nvPicPr>
        <p:blipFill>
          <a:blip r:embed="rId2"/>
          <a:srcRect r="24398" b="-1"/>
          <a:stretch>
            <a:fillRect/>
          </a:stretch>
        </p:blipFill>
        <p:spPr>
          <a:xfrm>
            <a:off x="6096000" y="841375"/>
            <a:ext cx="5260975" cy="4645025"/>
          </a:xfrm>
          <a:custGeom>
            <a:avLst/>
            <a:gdLst/>
            <a:ahLst/>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effectLst>
            <a:outerShdw blurRad="381000" dist="152400" dir="5400000" algn="t" rotWithShape="0">
              <a:prstClr val="black">
                <a:alpha val="10000"/>
              </a:prstClr>
            </a:outerShdw>
          </a:effectLst>
        </p:spPr>
      </p:pic>
      <p:grpSp>
        <p:nvGrpSpPr>
          <p:cNvPr id="19" name="Group 18">
            <a:extLst>
              <a:ext uri="{FF2B5EF4-FFF2-40B4-BE49-F238E27FC236}">
                <a16:creationId xmlns:a16="http://schemas.microsoft.com/office/drawing/2014/main" id="{23705FF7-CAB4-430F-A07B-AF2245F17F1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20" name="Freeform: Shape 19">
              <a:extLst>
                <a:ext uri="{FF2B5EF4-FFF2-40B4-BE49-F238E27FC236}">
                  <a16:creationId xmlns:a16="http://schemas.microsoft.com/office/drawing/2014/main" id="{6BFFE2ED-DBB9-4090-905D-1939650FC54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Shape 20">
              <a:extLst>
                <a:ext uri="{FF2B5EF4-FFF2-40B4-BE49-F238E27FC236}">
                  <a16:creationId xmlns:a16="http://schemas.microsoft.com/office/drawing/2014/main" id="{E4D1EC16-E672-4366-A091-73675BE548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4027337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135FA909-3F24-448C-A8BC-7CF77F62F84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Espaço Reservado para Conteúdo 2">
            <a:extLst>
              <a:ext uri="{FF2B5EF4-FFF2-40B4-BE49-F238E27FC236}">
                <a16:creationId xmlns:a16="http://schemas.microsoft.com/office/drawing/2014/main" id="{CB957449-B1A6-DEB0-DB53-1F6326D3D1D7}"/>
              </a:ext>
            </a:extLst>
          </p:cNvPr>
          <p:cNvSpPr>
            <a:spLocks noGrp="1"/>
          </p:cNvSpPr>
          <p:nvPr>
            <p:ph idx="1"/>
          </p:nvPr>
        </p:nvSpPr>
        <p:spPr>
          <a:xfrm>
            <a:off x="838200" y="1039091"/>
            <a:ext cx="6612082" cy="4969597"/>
          </a:xfrm>
        </p:spPr>
        <p:txBody>
          <a:bodyPr>
            <a:normAutofit fontScale="92500"/>
          </a:bodyPr>
          <a:lstStyle/>
          <a:p>
            <a:pPr marL="0" indent="0" algn="just">
              <a:spcAft>
                <a:spcPts val="800"/>
              </a:spcAft>
              <a:buNone/>
            </a:pPr>
            <a:r>
              <a:rPr lang="pt-BR" sz="1500" kern="100" dirty="0">
                <a:solidFill>
                  <a:schemeClr val="bg1">
                    <a:alpha val="80000"/>
                  </a:schemeClr>
                </a:solidFill>
                <a:latin typeface="Times New Roman" panose="02020603050405020304" pitchFamily="18" charset="0"/>
                <a:ea typeface="Aptos"/>
                <a:cs typeface="Times New Roman" panose="02020603050405020304" pitchFamily="18" charset="0"/>
              </a:rPr>
              <a:t>	</a:t>
            </a:r>
            <a:r>
              <a:rPr lang="pt-BR" sz="2500" kern="100" dirty="0">
                <a:solidFill>
                  <a:schemeClr val="bg1">
                    <a:alpha val="80000"/>
                  </a:schemeClr>
                </a:solidFill>
                <a:latin typeface="Times New Roman" panose="02020603050405020304" pitchFamily="18" charset="0"/>
                <a:ea typeface="Aptos"/>
                <a:cs typeface="Times New Roman" panose="02020603050405020304" pitchFamily="18" charset="0"/>
              </a:rPr>
              <a:t>Outro exemplo são os chamados </a:t>
            </a:r>
            <a:r>
              <a:rPr lang="pt-BR" sz="2500" b="1" kern="100" dirty="0">
                <a:solidFill>
                  <a:schemeClr val="bg1">
                    <a:alpha val="80000"/>
                  </a:schemeClr>
                </a:solidFill>
                <a:latin typeface="Times New Roman" panose="02020603050405020304" pitchFamily="18" charset="0"/>
                <a:ea typeface="Aptos"/>
                <a:cs typeface="Times New Roman" panose="02020603050405020304" pitchFamily="18" charset="0"/>
              </a:rPr>
              <a:t>"mocós"</a:t>
            </a:r>
            <a:r>
              <a:rPr lang="pt-BR" sz="2500" kern="100" dirty="0">
                <a:solidFill>
                  <a:schemeClr val="bg1">
                    <a:alpha val="80000"/>
                  </a:schemeClr>
                </a:solidFill>
                <a:latin typeface="Times New Roman" panose="02020603050405020304" pitchFamily="18" charset="0"/>
                <a:ea typeface="Aptos"/>
                <a:cs typeface="Times New Roman" panose="02020603050405020304" pitchFamily="18" charset="0"/>
              </a:rPr>
              <a:t>, imóveis abandonados que se tornam ponto de aglomeração de usuários de drogas, moradores de rua e criminosos em potencial. À primeira vista, a existência desses imóveis pode parecer um problema meramente administrativo, alheio à atuação policial. Mas ao identificar estes locais, identificar os proprietários e oficiar os órgãos públicos, como o Ministério Público, Secretaria de Obras e Assistência Social, é possível </a:t>
            </a:r>
            <a:r>
              <a:rPr lang="pt-BR" sz="2500" b="1" kern="100" dirty="0">
                <a:solidFill>
                  <a:schemeClr val="bg1">
                    <a:alpha val="80000"/>
                  </a:schemeClr>
                </a:solidFill>
                <a:latin typeface="Times New Roman" panose="02020603050405020304" pitchFamily="18" charset="0"/>
                <a:ea typeface="Aptos"/>
                <a:cs typeface="Times New Roman" panose="02020603050405020304" pitchFamily="18" charset="0"/>
              </a:rPr>
              <a:t>lacrar, limpar e até demolir esses imóveis</a:t>
            </a:r>
            <a:r>
              <a:rPr lang="pt-BR" sz="2500" kern="100" dirty="0">
                <a:solidFill>
                  <a:schemeClr val="bg1">
                    <a:alpha val="80000"/>
                  </a:schemeClr>
                </a:solidFill>
                <a:latin typeface="Times New Roman" panose="02020603050405020304" pitchFamily="18" charset="0"/>
                <a:ea typeface="Aptos"/>
                <a:cs typeface="Times New Roman" panose="02020603050405020304" pitchFamily="18" charset="0"/>
              </a:rPr>
              <a:t>, acabando com a estrutura que dá suporte à criminalidade naquela região. Não se está apenas retirando os ocupantes, mas eliminando o que os atrai para ali. Assim, ataca-se o ambiente que favorece o crime, cortando-o pela raiz.</a:t>
            </a:r>
            <a:endParaRPr lang="pt-BR" sz="2500" kern="100" dirty="0">
              <a:solidFill>
                <a:schemeClr val="bg1">
                  <a:alpha val="80000"/>
                </a:schemeClr>
              </a:solidFill>
              <a:latin typeface="Aptos"/>
              <a:ea typeface="Aptos"/>
              <a:cs typeface="Times New Roman" panose="02020603050405020304" pitchFamily="18" charset="0"/>
            </a:endParaRPr>
          </a:p>
        </p:txBody>
      </p:sp>
      <p:pic>
        <p:nvPicPr>
          <p:cNvPr id="4" name="Imagem 3">
            <a:extLst>
              <a:ext uri="{FF2B5EF4-FFF2-40B4-BE49-F238E27FC236}">
                <a16:creationId xmlns:a16="http://schemas.microsoft.com/office/drawing/2014/main" id="{EDE028B6-DB4A-0E01-4D86-E0BBC4AD6FB9}"/>
              </a:ext>
            </a:extLst>
          </p:cNvPr>
          <p:cNvPicPr>
            <a:picLocks noChangeAspect="1"/>
          </p:cNvPicPr>
          <p:nvPr/>
        </p:nvPicPr>
        <p:blipFill>
          <a:blip r:embed="rId2"/>
          <a:srcRect l="43180" r="12593" b="-2"/>
          <a:stretch>
            <a:fillRect/>
          </a:stretch>
        </p:blipFill>
        <p:spPr>
          <a:xfrm>
            <a:off x="7668829" y="-1"/>
            <a:ext cx="4543953" cy="6858002"/>
          </a:xfrm>
          <a:custGeom>
            <a:avLst/>
            <a:gdLst/>
            <a:ahLst/>
            <a:cxnLst/>
            <a:rect l="l" t="t" r="r" b="b"/>
            <a:pathLst>
              <a:path w="4543953" h="6858002">
                <a:moveTo>
                  <a:pt x="248638" y="6438981"/>
                </a:moveTo>
                <a:cubicBezTo>
                  <a:pt x="258140" y="6444077"/>
                  <a:pt x="265617" y="6451650"/>
                  <a:pt x="268569" y="6463841"/>
                </a:cubicBezTo>
                <a:lnTo>
                  <a:pt x="268572" y="6463849"/>
                </a:lnTo>
                <a:lnTo>
                  <a:pt x="279556" y="6508052"/>
                </a:lnTo>
                <a:lnTo>
                  <a:pt x="282367" y="6513012"/>
                </a:lnTo>
                <a:lnTo>
                  <a:pt x="284834" y="6521804"/>
                </a:lnTo>
                <a:lnTo>
                  <a:pt x="301172" y="6546195"/>
                </a:lnTo>
                <a:lnTo>
                  <a:pt x="301172" y="6546194"/>
                </a:lnTo>
                <a:lnTo>
                  <a:pt x="282367" y="6513012"/>
                </a:lnTo>
                <a:lnTo>
                  <a:pt x="268572" y="6463849"/>
                </a:lnTo>
                <a:lnTo>
                  <a:pt x="268569" y="6463840"/>
                </a:lnTo>
                <a:close/>
                <a:moveTo>
                  <a:pt x="332842" y="2836172"/>
                </a:moveTo>
                <a:lnTo>
                  <a:pt x="332842" y="2836173"/>
                </a:lnTo>
                <a:cubicBezTo>
                  <a:pt x="336914" y="2839983"/>
                  <a:pt x="340200" y="2844317"/>
                  <a:pt x="341533" y="2848794"/>
                </a:cubicBezTo>
                <a:cubicBezTo>
                  <a:pt x="348200" y="2870416"/>
                  <a:pt x="356392" y="2892181"/>
                  <a:pt x="361441" y="2914328"/>
                </a:cubicBezTo>
                <a:lnTo>
                  <a:pt x="366072" y="2947863"/>
                </a:lnTo>
                <a:lnTo>
                  <a:pt x="362488" y="2982148"/>
                </a:lnTo>
                <a:cubicBezTo>
                  <a:pt x="354392" y="3014153"/>
                  <a:pt x="350582" y="3045777"/>
                  <a:pt x="350796" y="3077401"/>
                </a:cubicBezTo>
                <a:lnTo>
                  <a:pt x="350796" y="3077402"/>
                </a:lnTo>
                <a:lnTo>
                  <a:pt x="350796" y="3077402"/>
                </a:lnTo>
                <a:cubicBezTo>
                  <a:pt x="351010" y="3109026"/>
                  <a:pt x="355249" y="3140650"/>
                  <a:pt x="363250" y="3172655"/>
                </a:cubicBezTo>
                <a:cubicBezTo>
                  <a:pt x="389159" y="3276481"/>
                  <a:pt x="416591" y="3380306"/>
                  <a:pt x="410877" y="3489468"/>
                </a:cubicBezTo>
                <a:cubicBezTo>
                  <a:pt x="409925" y="3507564"/>
                  <a:pt x="421546" y="3529091"/>
                  <a:pt x="432976" y="3544714"/>
                </a:cubicBezTo>
                <a:cubicBezTo>
                  <a:pt x="438406" y="3552191"/>
                  <a:pt x="442585" y="3557716"/>
                  <a:pt x="445520" y="3562321"/>
                </a:cubicBezTo>
                <a:lnTo>
                  <a:pt x="450598" y="3574408"/>
                </a:lnTo>
                <a:lnTo>
                  <a:pt x="448246" y="3587174"/>
                </a:lnTo>
                <a:cubicBezTo>
                  <a:pt x="446228" y="3592232"/>
                  <a:pt x="442978" y="3598435"/>
                  <a:pt x="438500" y="3606817"/>
                </a:cubicBezTo>
                <a:cubicBezTo>
                  <a:pt x="434118" y="3614819"/>
                  <a:pt x="431452" y="3624725"/>
                  <a:pt x="424974" y="3630632"/>
                </a:cubicBezTo>
                <a:cubicBezTo>
                  <a:pt x="408496" y="3645682"/>
                  <a:pt x="402257" y="3662494"/>
                  <a:pt x="400733" y="3680163"/>
                </a:cubicBezTo>
                <a:lnTo>
                  <a:pt x="400733" y="3680164"/>
                </a:lnTo>
                <a:lnTo>
                  <a:pt x="400733" y="3680164"/>
                </a:lnTo>
                <a:lnTo>
                  <a:pt x="404781" y="3734838"/>
                </a:lnTo>
                <a:lnTo>
                  <a:pt x="404399" y="3754652"/>
                </a:lnTo>
                <a:cubicBezTo>
                  <a:pt x="398399" y="3767130"/>
                  <a:pt x="396447" y="3778655"/>
                  <a:pt x="398042" y="3789776"/>
                </a:cubicBezTo>
                <a:lnTo>
                  <a:pt x="398042" y="3789776"/>
                </a:lnTo>
                <a:lnTo>
                  <a:pt x="398042" y="3789777"/>
                </a:lnTo>
                <a:cubicBezTo>
                  <a:pt x="399638" y="3800897"/>
                  <a:pt x="404781" y="3811614"/>
                  <a:pt x="412973" y="3822473"/>
                </a:cubicBezTo>
                <a:lnTo>
                  <a:pt x="427308" y="3852620"/>
                </a:lnTo>
                <a:lnTo>
                  <a:pt x="426528" y="3868764"/>
                </a:lnTo>
                <a:cubicBezTo>
                  <a:pt x="425070" y="3874229"/>
                  <a:pt x="422307" y="3879766"/>
                  <a:pt x="417925" y="3885338"/>
                </a:cubicBezTo>
                <a:cubicBezTo>
                  <a:pt x="398494" y="3910104"/>
                  <a:pt x="388302" y="3935727"/>
                  <a:pt x="386040" y="3962159"/>
                </a:cubicBezTo>
                <a:lnTo>
                  <a:pt x="386040" y="3962160"/>
                </a:lnTo>
                <a:lnTo>
                  <a:pt x="386040" y="3962160"/>
                </a:lnTo>
                <a:cubicBezTo>
                  <a:pt x="383778" y="3988593"/>
                  <a:pt x="389446" y="4015835"/>
                  <a:pt x="401733" y="4043840"/>
                </a:cubicBezTo>
                <a:lnTo>
                  <a:pt x="416855" y="4103826"/>
                </a:lnTo>
                <a:lnTo>
                  <a:pt x="414887" y="4134256"/>
                </a:lnTo>
                <a:cubicBezTo>
                  <a:pt x="413045" y="4144498"/>
                  <a:pt x="409973" y="4154857"/>
                  <a:pt x="405543" y="4165383"/>
                </a:cubicBezTo>
                <a:cubicBezTo>
                  <a:pt x="402114" y="4173480"/>
                  <a:pt x="401543" y="4182767"/>
                  <a:pt x="401638" y="4192387"/>
                </a:cubicBezTo>
                <a:lnTo>
                  <a:pt x="401638" y="4192388"/>
                </a:lnTo>
                <a:lnTo>
                  <a:pt x="401638" y="4192388"/>
                </a:lnTo>
                <a:lnTo>
                  <a:pt x="401733" y="4221391"/>
                </a:lnTo>
                <a:lnTo>
                  <a:pt x="396017" y="4253014"/>
                </a:lnTo>
                <a:cubicBezTo>
                  <a:pt x="383824" y="4277401"/>
                  <a:pt x="368204" y="4300070"/>
                  <a:pt x="356201" y="4324645"/>
                </a:cubicBezTo>
                <a:cubicBezTo>
                  <a:pt x="350487" y="4336457"/>
                  <a:pt x="347439" y="4350554"/>
                  <a:pt x="347247" y="4363890"/>
                </a:cubicBezTo>
                <a:lnTo>
                  <a:pt x="347247" y="4363891"/>
                </a:lnTo>
                <a:lnTo>
                  <a:pt x="347247" y="4363891"/>
                </a:lnTo>
                <a:cubicBezTo>
                  <a:pt x="346295" y="4403326"/>
                  <a:pt x="346295" y="4442762"/>
                  <a:pt x="348009" y="4482005"/>
                </a:cubicBezTo>
                <a:cubicBezTo>
                  <a:pt x="350677" y="4546777"/>
                  <a:pt x="351249" y="4612501"/>
                  <a:pt x="408019" y="4659175"/>
                </a:cubicBezTo>
                <a:cubicBezTo>
                  <a:pt x="412591" y="4662987"/>
                  <a:pt x="415259" y="4671177"/>
                  <a:pt x="416021" y="4677656"/>
                </a:cubicBezTo>
                <a:cubicBezTo>
                  <a:pt x="419640" y="4707565"/>
                  <a:pt x="420022" y="4738236"/>
                  <a:pt x="425928" y="4767765"/>
                </a:cubicBezTo>
                <a:lnTo>
                  <a:pt x="427237" y="4800483"/>
                </a:lnTo>
                <a:lnTo>
                  <a:pt x="412401" y="4828916"/>
                </a:lnTo>
                <a:cubicBezTo>
                  <a:pt x="395828" y="4846490"/>
                  <a:pt x="384397" y="4866958"/>
                  <a:pt x="382691" y="4889275"/>
                </a:cubicBezTo>
                <a:lnTo>
                  <a:pt x="382691" y="4889275"/>
                </a:lnTo>
                <a:lnTo>
                  <a:pt x="382691" y="4889276"/>
                </a:lnTo>
                <a:cubicBezTo>
                  <a:pt x="382122" y="4896714"/>
                  <a:pt x="382634" y="4904358"/>
                  <a:pt x="384396" y="4912169"/>
                </a:cubicBezTo>
                <a:lnTo>
                  <a:pt x="385799" y="4933805"/>
                </a:lnTo>
                <a:lnTo>
                  <a:pt x="381039" y="4952673"/>
                </a:lnTo>
                <a:cubicBezTo>
                  <a:pt x="376253" y="4964604"/>
                  <a:pt x="368680" y="4975511"/>
                  <a:pt x="360964" y="4987037"/>
                </a:cubicBezTo>
                <a:cubicBezTo>
                  <a:pt x="349725" y="5003801"/>
                  <a:pt x="335627" y="5022852"/>
                  <a:pt x="334485" y="5041521"/>
                </a:cubicBezTo>
                <a:cubicBezTo>
                  <a:pt x="332628" y="5073241"/>
                  <a:pt x="310088" y="5101639"/>
                  <a:pt x="308337" y="5133224"/>
                </a:cubicBezTo>
                <a:lnTo>
                  <a:pt x="308337" y="5133225"/>
                </a:lnTo>
                <a:lnTo>
                  <a:pt x="308337" y="5133225"/>
                </a:lnTo>
                <a:lnTo>
                  <a:pt x="315052" y="5166114"/>
                </a:lnTo>
                <a:lnTo>
                  <a:pt x="314362" y="5172090"/>
                </a:lnTo>
                <a:cubicBezTo>
                  <a:pt x="313481" y="5174400"/>
                  <a:pt x="312290" y="5176876"/>
                  <a:pt x="311814" y="5179067"/>
                </a:cubicBezTo>
                <a:lnTo>
                  <a:pt x="311814" y="5179068"/>
                </a:lnTo>
                <a:lnTo>
                  <a:pt x="311814" y="5179068"/>
                </a:lnTo>
                <a:cubicBezTo>
                  <a:pt x="304574" y="5214122"/>
                  <a:pt x="311624" y="5247079"/>
                  <a:pt x="335437" y="5272797"/>
                </a:cubicBezTo>
                <a:cubicBezTo>
                  <a:pt x="350964" y="5289657"/>
                  <a:pt x="359489" y="5307422"/>
                  <a:pt x="362870" y="5326163"/>
                </a:cubicBezTo>
                <a:lnTo>
                  <a:pt x="364317" y="5355014"/>
                </a:lnTo>
                <a:lnTo>
                  <a:pt x="359440" y="5385384"/>
                </a:lnTo>
                <a:cubicBezTo>
                  <a:pt x="356201" y="5398721"/>
                  <a:pt x="353915" y="5412057"/>
                  <a:pt x="351249" y="5425582"/>
                </a:cubicBezTo>
                <a:cubicBezTo>
                  <a:pt x="347439" y="5443870"/>
                  <a:pt x="343437" y="5462351"/>
                  <a:pt x="339627" y="5480637"/>
                </a:cubicBezTo>
                <a:cubicBezTo>
                  <a:pt x="337722" y="5489497"/>
                  <a:pt x="335151" y="5498832"/>
                  <a:pt x="335103" y="5507667"/>
                </a:cubicBezTo>
                <a:lnTo>
                  <a:pt x="335103" y="5507668"/>
                </a:lnTo>
                <a:lnTo>
                  <a:pt x="335103" y="5507668"/>
                </a:lnTo>
                <a:cubicBezTo>
                  <a:pt x="335056" y="5516503"/>
                  <a:pt x="337532" y="5524837"/>
                  <a:pt x="345723" y="5531694"/>
                </a:cubicBezTo>
                <a:lnTo>
                  <a:pt x="355869" y="5547578"/>
                </a:lnTo>
                <a:lnTo>
                  <a:pt x="346295" y="5562746"/>
                </a:lnTo>
                <a:cubicBezTo>
                  <a:pt x="303622" y="5600467"/>
                  <a:pt x="276951" y="5646189"/>
                  <a:pt x="275047" y="5704483"/>
                </a:cubicBezTo>
                <a:cubicBezTo>
                  <a:pt x="274665" y="5716485"/>
                  <a:pt x="271999" y="5728678"/>
                  <a:pt x="269141" y="5740488"/>
                </a:cubicBezTo>
                <a:cubicBezTo>
                  <a:pt x="267426" y="5747728"/>
                  <a:pt x="265520" y="5756493"/>
                  <a:pt x="260376" y="5760873"/>
                </a:cubicBezTo>
                <a:cubicBezTo>
                  <a:pt x="221133" y="5794974"/>
                  <a:pt x="193890" y="5837457"/>
                  <a:pt x="171981" y="5883751"/>
                </a:cubicBezTo>
                <a:cubicBezTo>
                  <a:pt x="164171" y="5900323"/>
                  <a:pt x="156361" y="5918042"/>
                  <a:pt x="154075" y="5935949"/>
                </a:cubicBezTo>
                <a:lnTo>
                  <a:pt x="154075" y="5935950"/>
                </a:lnTo>
                <a:lnTo>
                  <a:pt x="154075" y="5935950"/>
                </a:lnTo>
                <a:cubicBezTo>
                  <a:pt x="151789" y="5954618"/>
                  <a:pt x="155599" y="5974241"/>
                  <a:pt x="157695" y="5993292"/>
                </a:cubicBezTo>
                <a:cubicBezTo>
                  <a:pt x="158837" y="6004532"/>
                  <a:pt x="158647" y="6017486"/>
                  <a:pt x="164171" y="6026441"/>
                </a:cubicBezTo>
                <a:cubicBezTo>
                  <a:pt x="181508" y="6054826"/>
                  <a:pt x="200176" y="6082259"/>
                  <a:pt x="220371" y="6108739"/>
                </a:cubicBezTo>
                <a:lnTo>
                  <a:pt x="234064" y="6133315"/>
                </a:lnTo>
                <a:lnTo>
                  <a:pt x="230364" y="6143190"/>
                </a:lnTo>
                <a:cubicBezTo>
                  <a:pt x="227813" y="6146732"/>
                  <a:pt x="223895" y="6150697"/>
                  <a:pt x="218465" y="6155602"/>
                </a:cubicBezTo>
                <a:cubicBezTo>
                  <a:pt x="196176" y="6175797"/>
                  <a:pt x="184556" y="6200944"/>
                  <a:pt x="179794" y="6228756"/>
                </a:cubicBezTo>
                <a:cubicBezTo>
                  <a:pt x="172363" y="6272764"/>
                  <a:pt x="166077" y="6317151"/>
                  <a:pt x="162457" y="6361539"/>
                </a:cubicBezTo>
                <a:lnTo>
                  <a:pt x="162457" y="6361540"/>
                </a:lnTo>
                <a:lnTo>
                  <a:pt x="162457" y="6361540"/>
                </a:lnTo>
                <a:lnTo>
                  <a:pt x="162684" y="6365557"/>
                </a:lnTo>
                <a:lnTo>
                  <a:pt x="163946" y="6387910"/>
                </a:lnTo>
                <a:lnTo>
                  <a:pt x="166047" y="6392243"/>
                </a:lnTo>
                <a:lnTo>
                  <a:pt x="173364" y="6407333"/>
                </a:lnTo>
                <a:lnTo>
                  <a:pt x="173364" y="6407332"/>
                </a:lnTo>
                <a:lnTo>
                  <a:pt x="166047" y="6392243"/>
                </a:lnTo>
                <a:lnTo>
                  <a:pt x="163946" y="6387910"/>
                </a:lnTo>
                <a:lnTo>
                  <a:pt x="162684" y="6365557"/>
                </a:lnTo>
                <a:lnTo>
                  <a:pt x="162457" y="6361540"/>
                </a:lnTo>
                <a:lnTo>
                  <a:pt x="179794" y="6228757"/>
                </a:lnTo>
                <a:cubicBezTo>
                  <a:pt x="184556" y="6200945"/>
                  <a:pt x="196176" y="6175798"/>
                  <a:pt x="218465" y="6155603"/>
                </a:cubicBezTo>
                <a:cubicBezTo>
                  <a:pt x="229325" y="6145793"/>
                  <a:pt x="234135" y="6139745"/>
                  <a:pt x="234064" y="6133315"/>
                </a:cubicBezTo>
                <a:lnTo>
                  <a:pt x="234064" y="6133315"/>
                </a:lnTo>
                <a:lnTo>
                  <a:pt x="234064" y="6133314"/>
                </a:lnTo>
                <a:cubicBezTo>
                  <a:pt x="233993" y="6126884"/>
                  <a:pt x="229039" y="6120074"/>
                  <a:pt x="220371" y="6108738"/>
                </a:cubicBezTo>
                <a:cubicBezTo>
                  <a:pt x="200176" y="6082258"/>
                  <a:pt x="181508" y="6054825"/>
                  <a:pt x="164171" y="6026440"/>
                </a:cubicBezTo>
                <a:cubicBezTo>
                  <a:pt x="158647" y="6017485"/>
                  <a:pt x="158837" y="6004531"/>
                  <a:pt x="157695" y="5993291"/>
                </a:cubicBezTo>
                <a:cubicBezTo>
                  <a:pt x="156647" y="5983766"/>
                  <a:pt x="155171" y="5974097"/>
                  <a:pt x="154242" y="5964477"/>
                </a:cubicBezTo>
                <a:lnTo>
                  <a:pt x="154075" y="5935950"/>
                </a:lnTo>
                <a:lnTo>
                  <a:pt x="160957" y="5909351"/>
                </a:lnTo>
                <a:cubicBezTo>
                  <a:pt x="164171" y="5900611"/>
                  <a:pt x="168076" y="5892038"/>
                  <a:pt x="171981" y="5883752"/>
                </a:cubicBezTo>
                <a:cubicBezTo>
                  <a:pt x="193890" y="5837458"/>
                  <a:pt x="221133" y="5794975"/>
                  <a:pt x="260376" y="5760874"/>
                </a:cubicBezTo>
                <a:cubicBezTo>
                  <a:pt x="265520" y="5756494"/>
                  <a:pt x="267426" y="5747729"/>
                  <a:pt x="269141" y="5740489"/>
                </a:cubicBezTo>
                <a:cubicBezTo>
                  <a:pt x="271999" y="5728679"/>
                  <a:pt x="274665" y="5716486"/>
                  <a:pt x="275047" y="5704484"/>
                </a:cubicBezTo>
                <a:cubicBezTo>
                  <a:pt x="276951" y="5646190"/>
                  <a:pt x="303622" y="5600468"/>
                  <a:pt x="346295" y="5562747"/>
                </a:cubicBezTo>
                <a:cubicBezTo>
                  <a:pt x="352392" y="5557318"/>
                  <a:pt x="355774" y="5552508"/>
                  <a:pt x="355869" y="5547579"/>
                </a:cubicBezTo>
                <a:lnTo>
                  <a:pt x="355869" y="5547578"/>
                </a:lnTo>
                <a:lnTo>
                  <a:pt x="355869" y="5547578"/>
                </a:lnTo>
                <a:cubicBezTo>
                  <a:pt x="355964" y="5542649"/>
                  <a:pt x="352773" y="5537600"/>
                  <a:pt x="345723" y="5531693"/>
                </a:cubicBezTo>
                <a:cubicBezTo>
                  <a:pt x="341628" y="5528265"/>
                  <a:pt x="338961" y="5524467"/>
                  <a:pt x="337324" y="5520422"/>
                </a:cubicBezTo>
                <a:lnTo>
                  <a:pt x="335103" y="5507668"/>
                </a:lnTo>
                <a:lnTo>
                  <a:pt x="339627" y="5480638"/>
                </a:lnTo>
                <a:cubicBezTo>
                  <a:pt x="343437" y="5462352"/>
                  <a:pt x="347439" y="5443871"/>
                  <a:pt x="351249" y="5425583"/>
                </a:cubicBezTo>
                <a:cubicBezTo>
                  <a:pt x="353915" y="5412058"/>
                  <a:pt x="356201" y="5398722"/>
                  <a:pt x="359440" y="5385385"/>
                </a:cubicBezTo>
                <a:cubicBezTo>
                  <a:pt x="361965" y="5375003"/>
                  <a:pt x="363668" y="5364883"/>
                  <a:pt x="364317" y="5355015"/>
                </a:cubicBezTo>
                <a:lnTo>
                  <a:pt x="364317" y="5355014"/>
                </a:lnTo>
                <a:lnTo>
                  <a:pt x="364317" y="5355014"/>
                </a:lnTo>
                <a:cubicBezTo>
                  <a:pt x="366264" y="5325412"/>
                  <a:pt x="358727" y="5298086"/>
                  <a:pt x="335437" y="5272796"/>
                </a:cubicBezTo>
                <a:cubicBezTo>
                  <a:pt x="323531" y="5259937"/>
                  <a:pt x="315815" y="5245269"/>
                  <a:pt x="311981" y="5229433"/>
                </a:cubicBezTo>
                <a:lnTo>
                  <a:pt x="311814" y="5179068"/>
                </a:lnTo>
                <a:lnTo>
                  <a:pt x="314362" y="5172091"/>
                </a:lnTo>
                <a:cubicBezTo>
                  <a:pt x="315243" y="5169781"/>
                  <a:pt x="315814" y="5167638"/>
                  <a:pt x="315052" y="5166114"/>
                </a:cubicBezTo>
                <a:lnTo>
                  <a:pt x="315052" y="5166114"/>
                </a:lnTo>
                <a:lnTo>
                  <a:pt x="315052" y="5166113"/>
                </a:lnTo>
                <a:lnTo>
                  <a:pt x="308337" y="5133225"/>
                </a:lnTo>
                <a:lnTo>
                  <a:pt x="315482" y="5102461"/>
                </a:lnTo>
                <a:cubicBezTo>
                  <a:pt x="322817" y="5082339"/>
                  <a:pt x="333247" y="5062669"/>
                  <a:pt x="334485" y="5041522"/>
                </a:cubicBezTo>
                <a:cubicBezTo>
                  <a:pt x="335627" y="5022853"/>
                  <a:pt x="349725" y="5003802"/>
                  <a:pt x="360964" y="4987038"/>
                </a:cubicBezTo>
                <a:cubicBezTo>
                  <a:pt x="372538" y="4969748"/>
                  <a:pt x="383790" y="4953853"/>
                  <a:pt x="385799" y="4933805"/>
                </a:cubicBezTo>
                <a:lnTo>
                  <a:pt x="385799" y="4933805"/>
                </a:lnTo>
                <a:lnTo>
                  <a:pt x="385799" y="4933805"/>
                </a:lnTo>
                <a:cubicBezTo>
                  <a:pt x="386468" y="4927122"/>
                  <a:pt x="386111" y="4919979"/>
                  <a:pt x="384396" y="4912168"/>
                </a:cubicBezTo>
                <a:lnTo>
                  <a:pt x="382691" y="4889275"/>
                </a:lnTo>
                <a:lnTo>
                  <a:pt x="387469" y="4867614"/>
                </a:lnTo>
                <a:cubicBezTo>
                  <a:pt x="392589" y="4853636"/>
                  <a:pt x="401352" y="4840633"/>
                  <a:pt x="412401" y="4828917"/>
                </a:cubicBezTo>
                <a:cubicBezTo>
                  <a:pt x="420784" y="4819964"/>
                  <a:pt x="425356" y="4810581"/>
                  <a:pt x="427237" y="4800484"/>
                </a:cubicBezTo>
                <a:lnTo>
                  <a:pt x="427237" y="4800483"/>
                </a:lnTo>
                <a:lnTo>
                  <a:pt x="427237" y="4800483"/>
                </a:lnTo>
                <a:cubicBezTo>
                  <a:pt x="429119" y="4790386"/>
                  <a:pt x="428309" y="4779575"/>
                  <a:pt x="425928" y="4767764"/>
                </a:cubicBezTo>
                <a:cubicBezTo>
                  <a:pt x="420022" y="4738235"/>
                  <a:pt x="419640" y="4707564"/>
                  <a:pt x="416021" y="4677655"/>
                </a:cubicBezTo>
                <a:cubicBezTo>
                  <a:pt x="415259" y="4671176"/>
                  <a:pt x="412591" y="4662986"/>
                  <a:pt x="408019" y="4659174"/>
                </a:cubicBezTo>
                <a:cubicBezTo>
                  <a:pt x="351249" y="4612500"/>
                  <a:pt x="350677" y="4546776"/>
                  <a:pt x="348009" y="4482004"/>
                </a:cubicBezTo>
                <a:lnTo>
                  <a:pt x="347247" y="4363891"/>
                </a:lnTo>
                <a:lnTo>
                  <a:pt x="356201" y="4324646"/>
                </a:lnTo>
                <a:cubicBezTo>
                  <a:pt x="368204" y="4300071"/>
                  <a:pt x="383824" y="4277402"/>
                  <a:pt x="396017" y="4253015"/>
                </a:cubicBezTo>
                <a:cubicBezTo>
                  <a:pt x="400781" y="4243873"/>
                  <a:pt x="400971" y="4232061"/>
                  <a:pt x="401733" y="4221392"/>
                </a:cubicBezTo>
                <a:lnTo>
                  <a:pt x="401733" y="4221391"/>
                </a:lnTo>
                <a:lnTo>
                  <a:pt x="401733" y="4221391"/>
                </a:lnTo>
                <a:lnTo>
                  <a:pt x="401638" y="4192388"/>
                </a:lnTo>
                <a:lnTo>
                  <a:pt x="405543" y="4165384"/>
                </a:lnTo>
                <a:cubicBezTo>
                  <a:pt x="414402" y="4144333"/>
                  <a:pt x="417831" y="4123948"/>
                  <a:pt x="416855" y="4103826"/>
                </a:cubicBezTo>
                <a:lnTo>
                  <a:pt x="416855" y="4103826"/>
                </a:lnTo>
                <a:lnTo>
                  <a:pt x="416855" y="4103825"/>
                </a:lnTo>
                <a:cubicBezTo>
                  <a:pt x="415879" y="4083702"/>
                  <a:pt x="410497" y="4063842"/>
                  <a:pt x="401733" y="4043839"/>
                </a:cubicBezTo>
                <a:cubicBezTo>
                  <a:pt x="395590" y="4029837"/>
                  <a:pt x="391101" y="4016025"/>
                  <a:pt x="388431" y="4002410"/>
                </a:cubicBezTo>
                <a:lnTo>
                  <a:pt x="386040" y="3962160"/>
                </a:lnTo>
                <a:lnTo>
                  <a:pt x="395544" y="3923125"/>
                </a:lnTo>
                <a:cubicBezTo>
                  <a:pt x="400804" y="3910319"/>
                  <a:pt x="408210" y="3897722"/>
                  <a:pt x="417925" y="3885339"/>
                </a:cubicBezTo>
                <a:cubicBezTo>
                  <a:pt x="426689" y="3874195"/>
                  <a:pt x="428975" y="3863193"/>
                  <a:pt x="427308" y="3852620"/>
                </a:cubicBezTo>
                <a:lnTo>
                  <a:pt x="427308" y="3852620"/>
                </a:lnTo>
                <a:lnTo>
                  <a:pt x="427308" y="3852619"/>
                </a:lnTo>
                <a:cubicBezTo>
                  <a:pt x="425642" y="3842046"/>
                  <a:pt x="420022" y="3831902"/>
                  <a:pt x="412973" y="3822472"/>
                </a:cubicBezTo>
                <a:lnTo>
                  <a:pt x="398042" y="3789776"/>
                </a:lnTo>
                <a:lnTo>
                  <a:pt x="404399" y="3754653"/>
                </a:lnTo>
                <a:cubicBezTo>
                  <a:pt x="407067" y="3749126"/>
                  <a:pt x="405733" y="3741316"/>
                  <a:pt x="404781" y="3734838"/>
                </a:cubicBezTo>
                <a:lnTo>
                  <a:pt x="404781" y="3734838"/>
                </a:lnTo>
                <a:lnTo>
                  <a:pt x="404781" y="3734837"/>
                </a:lnTo>
                <a:lnTo>
                  <a:pt x="400733" y="3680164"/>
                </a:lnTo>
                <a:lnTo>
                  <a:pt x="407246" y="3654416"/>
                </a:lnTo>
                <a:cubicBezTo>
                  <a:pt x="411056" y="3646123"/>
                  <a:pt x="416735" y="3638158"/>
                  <a:pt x="424974" y="3630633"/>
                </a:cubicBezTo>
                <a:cubicBezTo>
                  <a:pt x="431452" y="3624726"/>
                  <a:pt x="434118" y="3614820"/>
                  <a:pt x="438500" y="3606818"/>
                </a:cubicBezTo>
                <a:cubicBezTo>
                  <a:pt x="447455" y="3590054"/>
                  <a:pt x="451503" y="3582005"/>
                  <a:pt x="450598" y="3574409"/>
                </a:cubicBezTo>
                <a:lnTo>
                  <a:pt x="450598" y="3574408"/>
                </a:lnTo>
                <a:lnTo>
                  <a:pt x="450598" y="3574408"/>
                </a:lnTo>
                <a:cubicBezTo>
                  <a:pt x="449693" y="3566811"/>
                  <a:pt x="443835" y="3559668"/>
                  <a:pt x="432976" y="3544713"/>
                </a:cubicBezTo>
                <a:cubicBezTo>
                  <a:pt x="421546" y="3529090"/>
                  <a:pt x="409925" y="3507563"/>
                  <a:pt x="410877" y="3489467"/>
                </a:cubicBezTo>
                <a:cubicBezTo>
                  <a:pt x="416591" y="3380305"/>
                  <a:pt x="389159" y="3276480"/>
                  <a:pt x="363250" y="3172654"/>
                </a:cubicBezTo>
                <a:lnTo>
                  <a:pt x="350796" y="3077402"/>
                </a:lnTo>
                <a:lnTo>
                  <a:pt x="362488" y="2982149"/>
                </a:lnTo>
                <a:cubicBezTo>
                  <a:pt x="365441" y="2970576"/>
                  <a:pt x="366442" y="2959157"/>
                  <a:pt x="366072" y="2947863"/>
                </a:cubicBezTo>
                <a:lnTo>
                  <a:pt x="366072" y="2947863"/>
                </a:lnTo>
                <a:lnTo>
                  <a:pt x="366072" y="2947862"/>
                </a:lnTo>
                <a:cubicBezTo>
                  <a:pt x="364965" y="2913982"/>
                  <a:pt x="351534" y="2881226"/>
                  <a:pt x="341533" y="2848793"/>
                </a:cubicBezTo>
                <a:close/>
                <a:moveTo>
                  <a:pt x="817328" y="1508458"/>
                </a:moveTo>
                <a:lnTo>
                  <a:pt x="845421" y="1596213"/>
                </a:lnTo>
                <a:cubicBezTo>
                  <a:pt x="847898" y="1604978"/>
                  <a:pt x="846373" y="1615836"/>
                  <a:pt x="843517" y="1624980"/>
                </a:cubicBezTo>
                <a:cubicBezTo>
                  <a:pt x="833801" y="1656223"/>
                  <a:pt x="809415" y="1676036"/>
                  <a:pt x="786935" y="1697753"/>
                </a:cubicBezTo>
                <a:cubicBezTo>
                  <a:pt x="777029" y="1707279"/>
                  <a:pt x="769981" y="1720423"/>
                  <a:pt x="764267" y="1733188"/>
                </a:cubicBezTo>
                <a:cubicBezTo>
                  <a:pt x="749595" y="1766335"/>
                  <a:pt x="736452" y="1800246"/>
                  <a:pt x="722546" y="1833775"/>
                </a:cubicBezTo>
                <a:cubicBezTo>
                  <a:pt x="721212" y="1837013"/>
                  <a:pt x="717783" y="1839679"/>
                  <a:pt x="714925" y="1842158"/>
                </a:cubicBezTo>
                <a:cubicBezTo>
                  <a:pt x="684824" y="1866922"/>
                  <a:pt x="654535" y="1891497"/>
                  <a:pt x="624434" y="1916454"/>
                </a:cubicBezTo>
                <a:cubicBezTo>
                  <a:pt x="618720" y="1921216"/>
                  <a:pt x="614528" y="1928076"/>
                  <a:pt x="609004" y="1933219"/>
                </a:cubicBezTo>
                <a:cubicBezTo>
                  <a:pt x="601384" y="1940459"/>
                  <a:pt x="594143" y="1949603"/>
                  <a:pt x="584999" y="1953413"/>
                </a:cubicBezTo>
                <a:cubicBezTo>
                  <a:pt x="556234" y="1965224"/>
                  <a:pt x="543850" y="1987894"/>
                  <a:pt x="538516" y="2016469"/>
                </a:cubicBezTo>
                <a:cubicBezTo>
                  <a:pt x="533563" y="2042570"/>
                  <a:pt x="529371" y="2068669"/>
                  <a:pt x="523657" y="2094578"/>
                </a:cubicBezTo>
                <a:cubicBezTo>
                  <a:pt x="516799" y="2126201"/>
                  <a:pt x="509369" y="2157636"/>
                  <a:pt x="500986" y="2188879"/>
                </a:cubicBezTo>
                <a:cubicBezTo>
                  <a:pt x="497366" y="2202404"/>
                  <a:pt x="493176" y="2216692"/>
                  <a:pt x="485746" y="2228314"/>
                </a:cubicBezTo>
                <a:cubicBezTo>
                  <a:pt x="465171" y="2260890"/>
                  <a:pt x="451265" y="2295753"/>
                  <a:pt x="456789" y="2334044"/>
                </a:cubicBezTo>
                <a:cubicBezTo>
                  <a:pt x="461171" y="2364715"/>
                  <a:pt x="449931" y="2390434"/>
                  <a:pt x="432404" y="2409485"/>
                </a:cubicBezTo>
                <a:cubicBezTo>
                  <a:pt x="416497" y="2426822"/>
                  <a:pt x="410353" y="2444777"/>
                  <a:pt x="409472" y="2463017"/>
                </a:cubicBezTo>
                <a:lnTo>
                  <a:pt x="409472" y="2463018"/>
                </a:lnTo>
                <a:lnTo>
                  <a:pt x="409472" y="2463018"/>
                </a:lnTo>
                <a:cubicBezTo>
                  <a:pt x="408591" y="2481259"/>
                  <a:pt x="412972" y="2499786"/>
                  <a:pt x="418115" y="2518265"/>
                </a:cubicBezTo>
                <a:lnTo>
                  <a:pt x="421759" y="2545007"/>
                </a:lnTo>
                <a:lnTo>
                  <a:pt x="417545" y="2571034"/>
                </a:lnTo>
                <a:cubicBezTo>
                  <a:pt x="405543" y="2612945"/>
                  <a:pt x="372966" y="2640950"/>
                  <a:pt x="344391" y="2668001"/>
                </a:cubicBezTo>
                <a:cubicBezTo>
                  <a:pt x="320006" y="2691054"/>
                  <a:pt x="306290" y="2716963"/>
                  <a:pt x="296001" y="2745348"/>
                </a:cubicBezTo>
                <a:lnTo>
                  <a:pt x="296001" y="2745352"/>
                </a:lnTo>
                <a:lnTo>
                  <a:pt x="289670" y="2770758"/>
                </a:lnTo>
                <a:lnTo>
                  <a:pt x="290080" y="2778006"/>
                </a:lnTo>
                <a:lnTo>
                  <a:pt x="289301" y="2782305"/>
                </a:lnTo>
                <a:lnTo>
                  <a:pt x="290501" y="2785440"/>
                </a:lnTo>
                <a:lnTo>
                  <a:pt x="290929" y="2793023"/>
                </a:lnTo>
                <a:lnTo>
                  <a:pt x="300579" y="2811780"/>
                </a:lnTo>
                <a:lnTo>
                  <a:pt x="300582" y="2811787"/>
                </a:lnTo>
                <a:lnTo>
                  <a:pt x="300583" y="2811787"/>
                </a:lnTo>
                <a:lnTo>
                  <a:pt x="300579" y="2811780"/>
                </a:lnTo>
                <a:lnTo>
                  <a:pt x="290501" y="2785440"/>
                </a:lnTo>
                <a:lnTo>
                  <a:pt x="290080" y="2778006"/>
                </a:lnTo>
                <a:lnTo>
                  <a:pt x="296001" y="2745352"/>
                </a:lnTo>
                <a:lnTo>
                  <a:pt x="296001" y="2745349"/>
                </a:lnTo>
                <a:cubicBezTo>
                  <a:pt x="306290" y="2716964"/>
                  <a:pt x="320006" y="2691055"/>
                  <a:pt x="344391" y="2668002"/>
                </a:cubicBezTo>
                <a:cubicBezTo>
                  <a:pt x="372966" y="2640951"/>
                  <a:pt x="405543" y="2612946"/>
                  <a:pt x="417545" y="2571035"/>
                </a:cubicBezTo>
                <a:cubicBezTo>
                  <a:pt x="420117" y="2561986"/>
                  <a:pt x="421593" y="2553556"/>
                  <a:pt x="421760" y="2545007"/>
                </a:cubicBezTo>
                <a:lnTo>
                  <a:pt x="421759" y="2545007"/>
                </a:lnTo>
                <a:lnTo>
                  <a:pt x="421760" y="2545006"/>
                </a:lnTo>
                <a:cubicBezTo>
                  <a:pt x="421926" y="2536457"/>
                  <a:pt x="420783" y="2527790"/>
                  <a:pt x="418115" y="2518264"/>
                </a:cubicBezTo>
                <a:cubicBezTo>
                  <a:pt x="415544" y="2509025"/>
                  <a:pt x="413163" y="2499773"/>
                  <a:pt x="411535" y="2490551"/>
                </a:cubicBezTo>
                <a:lnTo>
                  <a:pt x="409472" y="2463018"/>
                </a:lnTo>
                <a:lnTo>
                  <a:pt x="415303" y="2435913"/>
                </a:lnTo>
                <a:cubicBezTo>
                  <a:pt x="418938" y="2426977"/>
                  <a:pt x="424451" y="2418154"/>
                  <a:pt x="432404" y="2409486"/>
                </a:cubicBezTo>
                <a:cubicBezTo>
                  <a:pt x="449931" y="2390435"/>
                  <a:pt x="461171" y="2364716"/>
                  <a:pt x="456789" y="2334045"/>
                </a:cubicBezTo>
                <a:cubicBezTo>
                  <a:pt x="451265" y="2295754"/>
                  <a:pt x="465171" y="2260891"/>
                  <a:pt x="485746" y="2228315"/>
                </a:cubicBezTo>
                <a:cubicBezTo>
                  <a:pt x="493176" y="2216693"/>
                  <a:pt x="497366" y="2202405"/>
                  <a:pt x="500986" y="2188880"/>
                </a:cubicBezTo>
                <a:cubicBezTo>
                  <a:pt x="509369" y="2157637"/>
                  <a:pt x="516799" y="2126202"/>
                  <a:pt x="523657" y="2094579"/>
                </a:cubicBezTo>
                <a:cubicBezTo>
                  <a:pt x="529371" y="2068670"/>
                  <a:pt x="533563" y="2042571"/>
                  <a:pt x="538516" y="2016470"/>
                </a:cubicBezTo>
                <a:cubicBezTo>
                  <a:pt x="543850" y="1987895"/>
                  <a:pt x="556234" y="1965225"/>
                  <a:pt x="584999" y="1953414"/>
                </a:cubicBezTo>
                <a:cubicBezTo>
                  <a:pt x="594143" y="1949604"/>
                  <a:pt x="601384" y="1940460"/>
                  <a:pt x="609004" y="1933220"/>
                </a:cubicBezTo>
                <a:cubicBezTo>
                  <a:pt x="614528" y="1928077"/>
                  <a:pt x="618720" y="1921217"/>
                  <a:pt x="624434" y="1916455"/>
                </a:cubicBezTo>
                <a:cubicBezTo>
                  <a:pt x="654535" y="1891498"/>
                  <a:pt x="684824" y="1866923"/>
                  <a:pt x="714925" y="1842159"/>
                </a:cubicBezTo>
                <a:cubicBezTo>
                  <a:pt x="717783" y="1839680"/>
                  <a:pt x="721212" y="1837014"/>
                  <a:pt x="722546" y="1833776"/>
                </a:cubicBezTo>
                <a:cubicBezTo>
                  <a:pt x="736452" y="1800247"/>
                  <a:pt x="749596" y="1766336"/>
                  <a:pt x="764267" y="1733189"/>
                </a:cubicBezTo>
                <a:cubicBezTo>
                  <a:pt x="769981" y="1720424"/>
                  <a:pt x="777029" y="1707280"/>
                  <a:pt x="786936" y="1697754"/>
                </a:cubicBezTo>
                <a:cubicBezTo>
                  <a:pt x="809416" y="1676037"/>
                  <a:pt x="833801" y="1656224"/>
                  <a:pt x="843517" y="1624981"/>
                </a:cubicBezTo>
                <a:cubicBezTo>
                  <a:pt x="846374" y="1615837"/>
                  <a:pt x="847899" y="1604979"/>
                  <a:pt x="845422" y="1596214"/>
                </a:cubicBezTo>
                <a:close/>
                <a:moveTo>
                  <a:pt x="792926" y="1453958"/>
                </a:moveTo>
                <a:lnTo>
                  <a:pt x="798723" y="1459073"/>
                </a:lnTo>
                <a:lnTo>
                  <a:pt x="807941" y="1481572"/>
                </a:lnTo>
                <a:lnTo>
                  <a:pt x="798724" y="1459074"/>
                </a:lnTo>
                <a:lnTo>
                  <a:pt x="798723" y="1459073"/>
                </a:lnTo>
                <a:lnTo>
                  <a:pt x="798723" y="1459073"/>
                </a:lnTo>
                <a:close/>
                <a:moveTo>
                  <a:pt x="779530" y="1268758"/>
                </a:moveTo>
                <a:lnTo>
                  <a:pt x="774363" y="1286069"/>
                </a:lnTo>
                <a:cubicBezTo>
                  <a:pt x="759789" y="1306930"/>
                  <a:pt x="753550" y="1328552"/>
                  <a:pt x="752025" y="1350627"/>
                </a:cubicBezTo>
                <a:lnTo>
                  <a:pt x="757620" y="1413840"/>
                </a:lnTo>
                <a:lnTo>
                  <a:pt x="752026" y="1350628"/>
                </a:lnTo>
                <a:cubicBezTo>
                  <a:pt x="753550" y="1328553"/>
                  <a:pt x="759790" y="1306930"/>
                  <a:pt x="774363" y="1286070"/>
                </a:cubicBezTo>
                <a:cubicBezTo>
                  <a:pt x="777506" y="1281689"/>
                  <a:pt x="779078" y="1275402"/>
                  <a:pt x="779530" y="1268758"/>
                </a:cubicBezTo>
                <a:close/>
                <a:moveTo>
                  <a:pt x="837801" y="773035"/>
                </a:moveTo>
                <a:lnTo>
                  <a:pt x="829801" y="854379"/>
                </a:lnTo>
                <a:cubicBezTo>
                  <a:pt x="827515" y="878956"/>
                  <a:pt x="826753" y="903722"/>
                  <a:pt x="798747" y="915343"/>
                </a:cubicBezTo>
                <a:cubicBezTo>
                  <a:pt x="794365" y="917059"/>
                  <a:pt x="791127" y="922773"/>
                  <a:pt x="788269" y="927155"/>
                </a:cubicBezTo>
                <a:cubicBezTo>
                  <a:pt x="744261" y="994785"/>
                  <a:pt x="745405" y="1030980"/>
                  <a:pt x="791889" y="1097087"/>
                </a:cubicBezTo>
                <a:cubicBezTo>
                  <a:pt x="796651" y="1103945"/>
                  <a:pt x="800081" y="1118613"/>
                  <a:pt x="796271" y="1123185"/>
                </a:cubicBezTo>
                <a:cubicBezTo>
                  <a:pt x="780459" y="1142617"/>
                  <a:pt x="773411" y="1162954"/>
                  <a:pt x="771553" y="1184029"/>
                </a:cubicBezTo>
                <a:cubicBezTo>
                  <a:pt x="773411" y="1162954"/>
                  <a:pt x="780460" y="1142618"/>
                  <a:pt x="796272" y="1123186"/>
                </a:cubicBezTo>
                <a:cubicBezTo>
                  <a:pt x="800082" y="1118614"/>
                  <a:pt x="796652" y="1103946"/>
                  <a:pt x="791890" y="1097088"/>
                </a:cubicBezTo>
                <a:cubicBezTo>
                  <a:pt x="745406" y="1030981"/>
                  <a:pt x="744262" y="994786"/>
                  <a:pt x="788270" y="927156"/>
                </a:cubicBezTo>
                <a:cubicBezTo>
                  <a:pt x="791128" y="922774"/>
                  <a:pt x="794366" y="917060"/>
                  <a:pt x="798748" y="915344"/>
                </a:cubicBezTo>
                <a:cubicBezTo>
                  <a:pt x="826753" y="903723"/>
                  <a:pt x="827515" y="878957"/>
                  <a:pt x="829801" y="854380"/>
                </a:cubicBezTo>
                <a:cubicBezTo>
                  <a:pt x="832277" y="827330"/>
                  <a:pt x="835515" y="800277"/>
                  <a:pt x="837801" y="773036"/>
                </a:cubicBezTo>
                <a:close/>
                <a:moveTo>
                  <a:pt x="782400" y="517851"/>
                </a:moveTo>
                <a:lnTo>
                  <a:pt x="791317" y="556047"/>
                </a:lnTo>
                <a:cubicBezTo>
                  <a:pt x="793413" y="564048"/>
                  <a:pt x="798937" y="572622"/>
                  <a:pt x="797795" y="580050"/>
                </a:cubicBezTo>
                <a:cubicBezTo>
                  <a:pt x="794461" y="601578"/>
                  <a:pt x="796890" y="622201"/>
                  <a:pt x="801176" y="642537"/>
                </a:cubicBezTo>
                <a:lnTo>
                  <a:pt x="813700" y="694928"/>
                </a:lnTo>
                <a:lnTo>
                  <a:pt x="801177" y="642538"/>
                </a:lnTo>
                <a:cubicBezTo>
                  <a:pt x="796891" y="622201"/>
                  <a:pt x="794462" y="601579"/>
                  <a:pt x="797796" y="580051"/>
                </a:cubicBezTo>
                <a:cubicBezTo>
                  <a:pt x="798938" y="572623"/>
                  <a:pt x="793414" y="564049"/>
                  <a:pt x="791318" y="556048"/>
                </a:cubicBezTo>
                <a:close/>
                <a:moveTo>
                  <a:pt x="769105" y="298169"/>
                </a:moveTo>
                <a:lnTo>
                  <a:pt x="783887" y="313533"/>
                </a:lnTo>
                <a:lnTo>
                  <a:pt x="786245" y="324058"/>
                </a:lnTo>
                <a:cubicBezTo>
                  <a:pt x="786031" y="328964"/>
                  <a:pt x="785126" y="334584"/>
                  <a:pt x="784459" y="338870"/>
                </a:cubicBezTo>
                <a:cubicBezTo>
                  <a:pt x="781601" y="357921"/>
                  <a:pt x="774363" y="376781"/>
                  <a:pt x="774553" y="395640"/>
                </a:cubicBezTo>
                <a:lnTo>
                  <a:pt x="778363" y="367328"/>
                </a:lnTo>
                <a:cubicBezTo>
                  <a:pt x="780506" y="357874"/>
                  <a:pt x="783031" y="348396"/>
                  <a:pt x="784460" y="338871"/>
                </a:cubicBezTo>
                <a:cubicBezTo>
                  <a:pt x="785794" y="330299"/>
                  <a:pt x="788080" y="316390"/>
                  <a:pt x="783888" y="313534"/>
                </a:cubicBezTo>
                <a:lnTo>
                  <a:pt x="783887" y="313533"/>
                </a:lnTo>
                <a:lnTo>
                  <a:pt x="783887" y="313533"/>
                </a:lnTo>
                <a:close/>
                <a:moveTo>
                  <a:pt x="761560" y="281568"/>
                </a:moveTo>
                <a:lnTo>
                  <a:pt x="766454" y="295415"/>
                </a:lnTo>
                <a:lnTo>
                  <a:pt x="766455" y="295415"/>
                </a:lnTo>
                <a:close/>
                <a:moveTo>
                  <a:pt x="774880" y="24486"/>
                </a:moveTo>
                <a:lnTo>
                  <a:pt x="777142" y="74129"/>
                </a:lnTo>
                <a:cubicBezTo>
                  <a:pt x="775758" y="100174"/>
                  <a:pt x="771253" y="125876"/>
                  <a:pt x="767023" y="151569"/>
                </a:cubicBezTo>
                <a:lnTo>
                  <a:pt x="766824" y="153388"/>
                </a:lnTo>
                <a:lnTo>
                  <a:pt x="763010" y="177271"/>
                </a:lnTo>
                <a:lnTo>
                  <a:pt x="758551" y="228944"/>
                </a:lnTo>
                <a:lnTo>
                  <a:pt x="758551" y="228948"/>
                </a:lnTo>
                <a:lnTo>
                  <a:pt x="758551" y="228949"/>
                </a:lnTo>
                <a:lnTo>
                  <a:pt x="758551" y="228944"/>
                </a:lnTo>
                <a:lnTo>
                  <a:pt x="766824" y="153388"/>
                </a:lnTo>
                <a:lnTo>
                  <a:pt x="771220" y="125861"/>
                </a:lnTo>
                <a:cubicBezTo>
                  <a:pt x="773910" y="108703"/>
                  <a:pt x="776220" y="91492"/>
                  <a:pt x="777143" y="74129"/>
                </a:cubicBezTo>
                <a:close/>
                <a:moveTo>
                  <a:pt x="313353" y="0"/>
                </a:moveTo>
                <a:lnTo>
                  <a:pt x="777461" y="0"/>
                </a:lnTo>
                <a:lnTo>
                  <a:pt x="774743" y="21486"/>
                </a:lnTo>
                <a:lnTo>
                  <a:pt x="777461" y="1"/>
                </a:lnTo>
                <a:lnTo>
                  <a:pt x="4543953" y="2"/>
                </a:lnTo>
                <a:lnTo>
                  <a:pt x="4543953" y="6858002"/>
                </a:lnTo>
                <a:lnTo>
                  <a:pt x="284400" y="6858002"/>
                </a:lnTo>
                <a:lnTo>
                  <a:pt x="284400" y="6858001"/>
                </a:lnTo>
                <a:lnTo>
                  <a:pt x="284400" y="6858001"/>
                </a:lnTo>
                <a:lnTo>
                  <a:pt x="278237" y="6812064"/>
                </a:lnTo>
                <a:lnTo>
                  <a:pt x="283011" y="6776800"/>
                </a:lnTo>
                <a:cubicBezTo>
                  <a:pt x="286107" y="6765164"/>
                  <a:pt x="290857" y="6753698"/>
                  <a:pt x="297715" y="6742553"/>
                </a:cubicBezTo>
                <a:cubicBezTo>
                  <a:pt x="306003" y="6729219"/>
                  <a:pt x="311147" y="6716169"/>
                  <a:pt x="311551" y="6702977"/>
                </a:cubicBezTo>
                <a:lnTo>
                  <a:pt x="311551" y="6702976"/>
                </a:lnTo>
                <a:lnTo>
                  <a:pt x="311551" y="6702976"/>
                </a:lnTo>
                <a:cubicBezTo>
                  <a:pt x="311956" y="6689783"/>
                  <a:pt x="307622" y="6676448"/>
                  <a:pt x="296953" y="6662541"/>
                </a:cubicBezTo>
                <a:cubicBezTo>
                  <a:pt x="293286" y="6657825"/>
                  <a:pt x="290989" y="6651967"/>
                  <a:pt x="289870" y="6645552"/>
                </a:cubicBezTo>
                <a:lnTo>
                  <a:pt x="289858" y="6625225"/>
                </a:lnTo>
                <a:lnTo>
                  <a:pt x="306480" y="6588626"/>
                </a:lnTo>
                <a:cubicBezTo>
                  <a:pt x="312576" y="6582147"/>
                  <a:pt x="318672" y="6575479"/>
                  <a:pt x="328959" y="6564621"/>
                </a:cubicBezTo>
                <a:lnTo>
                  <a:pt x="328959" y="6564620"/>
                </a:lnTo>
                <a:lnTo>
                  <a:pt x="306480" y="6588625"/>
                </a:lnTo>
                <a:cubicBezTo>
                  <a:pt x="298003" y="6597578"/>
                  <a:pt x="291954" y="6611342"/>
                  <a:pt x="289858" y="6625224"/>
                </a:cubicBezTo>
                <a:lnTo>
                  <a:pt x="289858" y="6625225"/>
                </a:lnTo>
                <a:lnTo>
                  <a:pt x="289858" y="6625225"/>
                </a:lnTo>
                <a:cubicBezTo>
                  <a:pt x="287762" y="6639108"/>
                  <a:pt x="289619" y="6653111"/>
                  <a:pt x="296953" y="6662542"/>
                </a:cubicBezTo>
                <a:cubicBezTo>
                  <a:pt x="302288" y="6669496"/>
                  <a:pt x="306038" y="6676306"/>
                  <a:pt x="308405" y="6683027"/>
                </a:cubicBezTo>
                <a:lnTo>
                  <a:pt x="311551" y="6702976"/>
                </a:lnTo>
                <a:lnTo>
                  <a:pt x="297715" y="6742552"/>
                </a:lnTo>
                <a:cubicBezTo>
                  <a:pt x="283999" y="6764841"/>
                  <a:pt x="278713" y="6788417"/>
                  <a:pt x="278237" y="6812063"/>
                </a:cubicBezTo>
                <a:lnTo>
                  <a:pt x="278237" y="6812064"/>
                </a:lnTo>
                <a:lnTo>
                  <a:pt x="278237" y="6812064"/>
                </a:lnTo>
                <a:lnTo>
                  <a:pt x="284400" y="6858001"/>
                </a:lnTo>
                <a:lnTo>
                  <a:pt x="112147" y="6858001"/>
                </a:lnTo>
                <a:lnTo>
                  <a:pt x="102447" y="6815516"/>
                </a:lnTo>
                <a:cubicBezTo>
                  <a:pt x="96923" y="6793035"/>
                  <a:pt x="87016" y="6771319"/>
                  <a:pt x="83396" y="6748458"/>
                </a:cubicBezTo>
                <a:cubicBezTo>
                  <a:pt x="74824" y="6694164"/>
                  <a:pt x="68728" y="6639488"/>
                  <a:pt x="61870" y="6584812"/>
                </a:cubicBezTo>
                <a:cubicBezTo>
                  <a:pt x="54821" y="6528424"/>
                  <a:pt x="47391" y="6472225"/>
                  <a:pt x="41105" y="6415833"/>
                </a:cubicBezTo>
                <a:cubicBezTo>
                  <a:pt x="37865" y="6384972"/>
                  <a:pt x="37295" y="6353919"/>
                  <a:pt x="34247" y="6323058"/>
                </a:cubicBezTo>
                <a:cubicBezTo>
                  <a:pt x="31579" y="6296005"/>
                  <a:pt x="26626" y="6269144"/>
                  <a:pt x="23386" y="6242093"/>
                </a:cubicBezTo>
                <a:cubicBezTo>
                  <a:pt x="20720" y="6218660"/>
                  <a:pt x="19196" y="6195037"/>
                  <a:pt x="16528" y="6171605"/>
                </a:cubicBezTo>
                <a:cubicBezTo>
                  <a:pt x="12148" y="6134075"/>
                  <a:pt x="7194" y="6096736"/>
                  <a:pt x="2622" y="6059397"/>
                </a:cubicBezTo>
                <a:lnTo>
                  <a:pt x="0" y="6041769"/>
                </a:lnTo>
                <a:lnTo>
                  <a:pt x="0" y="6000937"/>
                </a:lnTo>
                <a:lnTo>
                  <a:pt x="3670" y="5957595"/>
                </a:lnTo>
                <a:lnTo>
                  <a:pt x="0" y="5912511"/>
                </a:lnTo>
                <a:lnTo>
                  <a:pt x="0" y="5886401"/>
                </a:lnTo>
                <a:lnTo>
                  <a:pt x="1098" y="5864318"/>
                </a:lnTo>
                <a:cubicBezTo>
                  <a:pt x="7576" y="5839361"/>
                  <a:pt x="16720" y="5815169"/>
                  <a:pt x="24720" y="5790592"/>
                </a:cubicBezTo>
                <a:cubicBezTo>
                  <a:pt x="25672" y="5787924"/>
                  <a:pt x="25864" y="5784686"/>
                  <a:pt x="26434" y="5781830"/>
                </a:cubicBezTo>
                <a:cubicBezTo>
                  <a:pt x="29675" y="5765635"/>
                  <a:pt x="32913" y="5749634"/>
                  <a:pt x="35771" y="5733440"/>
                </a:cubicBezTo>
                <a:cubicBezTo>
                  <a:pt x="37295" y="5724678"/>
                  <a:pt x="37485" y="5715723"/>
                  <a:pt x="38819" y="5706959"/>
                </a:cubicBezTo>
                <a:cubicBezTo>
                  <a:pt x="44153" y="5673050"/>
                  <a:pt x="35199" y="5635711"/>
                  <a:pt x="58250" y="5606372"/>
                </a:cubicBezTo>
                <a:cubicBezTo>
                  <a:pt x="73110" y="5587321"/>
                  <a:pt x="69680" y="5568842"/>
                  <a:pt x="67394" y="5548460"/>
                </a:cubicBezTo>
                <a:cubicBezTo>
                  <a:pt x="65680" y="5533027"/>
                  <a:pt x="66252" y="5517215"/>
                  <a:pt x="66060" y="5501594"/>
                </a:cubicBezTo>
                <a:cubicBezTo>
                  <a:pt x="65490" y="5474161"/>
                  <a:pt x="65298" y="5446728"/>
                  <a:pt x="64346" y="5419295"/>
                </a:cubicBezTo>
                <a:cubicBezTo>
                  <a:pt x="63966" y="5410531"/>
                  <a:pt x="59202" y="5401579"/>
                  <a:pt x="59964" y="5393005"/>
                </a:cubicBezTo>
                <a:cubicBezTo>
                  <a:pt x="63584" y="5353379"/>
                  <a:pt x="69300" y="5313754"/>
                  <a:pt x="72538" y="5274129"/>
                </a:cubicBezTo>
                <a:cubicBezTo>
                  <a:pt x="74442" y="5251650"/>
                  <a:pt x="70824" y="5228597"/>
                  <a:pt x="73490" y="5206308"/>
                </a:cubicBezTo>
                <a:cubicBezTo>
                  <a:pt x="76538" y="5180591"/>
                  <a:pt x="84348" y="5155445"/>
                  <a:pt x="89113" y="5129916"/>
                </a:cubicBezTo>
                <a:cubicBezTo>
                  <a:pt x="90445" y="5122867"/>
                  <a:pt x="88731" y="5115057"/>
                  <a:pt x="88351" y="5107627"/>
                </a:cubicBezTo>
                <a:cubicBezTo>
                  <a:pt x="87968" y="5099245"/>
                  <a:pt x="87206" y="5091052"/>
                  <a:pt x="87016" y="5082670"/>
                </a:cubicBezTo>
                <a:cubicBezTo>
                  <a:pt x="86634" y="5057141"/>
                  <a:pt x="87206" y="5031614"/>
                  <a:pt x="85872" y="5006086"/>
                </a:cubicBezTo>
                <a:cubicBezTo>
                  <a:pt x="85110" y="4990465"/>
                  <a:pt x="77300" y="4974082"/>
                  <a:pt x="80158" y="4959602"/>
                </a:cubicBezTo>
                <a:cubicBezTo>
                  <a:pt x="85682" y="4930075"/>
                  <a:pt x="73300" y="4900546"/>
                  <a:pt x="83586" y="4871019"/>
                </a:cubicBezTo>
                <a:cubicBezTo>
                  <a:pt x="86634" y="4861873"/>
                  <a:pt x="79014" y="4849300"/>
                  <a:pt x="78634" y="4838250"/>
                </a:cubicBezTo>
                <a:cubicBezTo>
                  <a:pt x="77682" y="4810627"/>
                  <a:pt x="77872" y="4783004"/>
                  <a:pt x="78062" y="4755381"/>
                </a:cubicBezTo>
                <a:cubicBezTo>
                  <a:pt x="78252" y="4730614"/>
                  <a:pt x="75586" y="4704895"/>
                  <a:pt x="80920" y="4681083"/>
                </a:cubicBezTo>
                <a:cubicBezTo>
                  <a:pt x="86634" y="4656126"/>
                  <a:pt x="85872" y="4633647"/>
                  <a:pt x="79396" y="4609452"/>
                </a:cubicBezTo>
                <a:cubicBezTo>
                  <a:pt x="75014" y="4592878"/>
                  <a:pt x="74442" y="4575351"/>
                  <a:pt x="73110" y="4558207"/>
                </a:cubicBezTo>
                <a:cubicBezTo>
                  <a:pt x="71586" y="4539728"/>
                  <a:pt x="75586" y="4519343"/>
                  <a:pt x="69300" y="4502579"/>
                </a:cubicBezTo>
                <a:cubicBezTo>
                  <a:pt x="50629" y="4452665"/>
                  <a:pt x="46629" y="4401419"/>
                  <a:pt x="46629" y="4349222"/>
                </a:cubicBezTo>
                <a:cubicBezTo>
                  <a:pt x="46629" y="4339695"/>
                  <a:pt x="49295" y="4329979"/>
                  <a:pt x="52153" y="4320837"/>
                </a:cubicBezTo>
                <a:cubicBezTo>
                  <a:pt x="69300" y="4267493"/>
                  <a:pt x="67776" y="4213961"/>
                  <a:pt x="57297" y="4159667"/>
                </a:cubicBezTo>
                <a:cubicBezTo>
                  <a:pt x="55011" y="4148427"/>
                  <a:pt x="54629" y="4135854"/>
                  <a:pt x="56915" y="4124614"/>
                </a:cubicBezTo>
                <a:cubicBezTo>
                  <a:pt x="63584" y="4092989"/>
                  <a:pt x="74634" y="4062318"/>
                  <a:pt x="79396" y="4030503"/>
                </a:cubicBezTo>
                <a:cubicBezTo>
                  <a:pt x="87206" y="3977925"/>
                  <a:pt x="60918" y="3932394"/>
                  <a:pt x="43771" y="3885338"/>
                </a:cubicBezTo>
                <a:cubicBezTo>
                  <a:pt x="31627" y="3851761"/>
                  <a:pt x="8016" y="3821935"/>
                  <a:pt x="426" y="3786777"/>
                </a:cubicBezTo>
                <a:lnTo>
                  <a:pt x="0" y="3773897"/>
                </a:lnTo>
                <a:lnTo>
                  <a:pt x="0" y="3393882"/>
                </a:lnTo>
                <a:lnTo>
                  <a:pt x="11838" y="3359516"/>
                </a:lnTo>
                <a:cubicBezTo>
                  <a:pt x="14434" y="3346205"/>
                  <a:pt x="14910" y="3332774"/>
                  <a:pt x="12910" y="3318771"/>
                </a:cubicBezTo>
                <a:cubicBezTo>
                  <a:pt x="12243" y="3314104"/>
                  <a:pt x="9909" y="3308770"/>
                  <a:pt x="6718" y="3304079"/>
                </a:cubicBezTo>
                <a:lnTo>
                  <a:pt x="0" y="3297657"/>
                </a:lnTo>
                <a:lnTo>
                  <a:pt x="0" y="3207867"/>
                </a:lnTo>
                <a:lnTo>
                  <a:pt x="15553" y="3186771"/>
                </a:lnTo>
                <a:cubicBezTo>
                  <a:pt x="28483" y="3162329"/>
                  <a:pt x="30484" y="3134647"/>
                  <a:pt x="36341" y="3107500"/>
                </a:cubicBezTo>
                <a:cubicBezTo>
                  <a:pt x="41105" y="3085403"/>
                  <a:pt x="41295" y="3064827"/>
                  <a:pt x="38057" y="3042728"/>
                </a:cubicBezTo>
                <a:cubicBezTo>
                  <a:pt x="30817" y="2994722"/>
                  <a:pt x="41105" y="2948047"/>
                  <a:pt x="54249" y="2901943"/>
                </a:cubicBezTo>
                <a:cubicBezTo>
                  <a:pt x="63012" y="2871462"/>
                  <a:pt x="68346" y="2840219"/>
                  <a:pt x="77300" y="2809930"/>
                </a:cubicBezTo>
                <a:cubicBezTo>
                  <a:pt x="84158" y="2787259"/>
                  <a:pt x="92351" y="2764590"/>
                  <a:pt x="103399" y="2743826"/>
                </a:cubicBezTo>
                <a:cubicBezTo>
                  <a:pt x="119594" y="2713723"/>
                  <a:pt x="143978" y="2687436"/>
                  <a:pt x="137500" y="2649143"/>
                </a:cubicBezTo>
                <a:cubicBezTo>
                  <a:pt x="131786" y="2615421"/>
                  <a:pt x="143786" y="2584942"/>
                  <a:pt x="155217" y="2554079"/>
                </a:cubicBezTo>
                <a:cubicBezTo>
                  <a:pt x="163599" y="2531409"/>
                  <a:pt x="172173" y="2508742"/>
                  <a:pt x="177507" y="2485307"/>
                </a:cubicBezTo>
                <a:cubicBezTo>
                  <a:pt x="183794" y="2457492"/>
                  <a:pt x="181126" y="2426059"/>
                  <a:pt x="192748" y="2401292"/>
                </a:cubicBezTo>
                <a:cubicBezTo>
                  <a:pt x="204940" y="2375383"/>
                  <a:pt x="196748" y="2353859"/>
                  <a:pt x="193318" y="2330806"/>
                </a:cubicBezTo>
                <a:cubicBezTo>
                  <a:pt x="187984" y="2294039"/>
                  <a:pt x="178077" y="2257459"/>
                  <a:pt x="190652" y="2220312"/>
                </a:cubicBezTo>
                <a:cubicBezTo>
                  <a:pt x="205892" y="2175163"/>
                  <a:pt x="222275" y="2130393"/>
                  <a:pt x="236753" y="2085054"/>
                </a:cubicBezTo>
                <a:cubicBezTo>
                  <a:pt x="242280" y="2067525"/>
                  <a:pt x="244566" y="2048668"/>
                  <a:pt x="247042" y="2030378"/>
                </a:cubicBezTo>
                <a:cubicBezTo>
                  <a:pt x="249138" y="2013043"/>
                  <a:pt x="243804" y="1992279"/>
                  <a:pt x="251804" y="1978940"/>
                </a:cubicBezTo>
                <a:cubicBezTo>
                  <a:pt x="272379" y="1944649"/>
                  <a:pt x="282475" y="1909408"/>
                  <a:pt x="282475" y="1869780"/>
                </a:cubicBezTo>
                <a:cubicBezTo>
                  <a:pt x="282475" y="1854920"/>
                  <a:pt x="291049" y="1840441"/>
                  <a:pt x="292573" y="1825393"/>
                </a:cubicBezTo>
                <a:cubicBezTo>
                  <a:pt x="294477" y="1804816"/>
                  <a:pt x="299622" y="1781194"/>
                  <a:pt x="292381" y="1763287"/>
                </a:cubicBezTo>
                <a:cubicBezTo>
                  <a:pt x="275237" y="1721185"/>
                  <a:pt x="289525" y="1687086"/>
                  <a:pt x="306480" y="1650317"/>
                </a:cubicBezTo>
                <a:cubicBezTo>
                  <a:pt x="323244" y="1614120"/>
                  <a:pt x="336579" y="1576019"/>
                  <a:pt x="347629" y="1537537"/>
                </a:cubicBezTo>
                <a:cubicBezTo>
                  <a:pt x="351629" y="1523059"/>
                  <a:pt x="344961" y="1505724"/>
                  <a:pt x="343629" y="1489720"/>
                </a:cubicBezTo>
                <a:cubicBezTo>
                  <a:pt x="343247" y="1484004"/>
                  <a:pt x="342675" y="1477717"/>
                  <a:pt x="344581" y="1472575"/>
                </a:cubicBezTo>
                <a:cubicBezTo>
                  <a:pt x="362870" y="1422854"/>
                  <a:pt x="376776" y="1372368"/>
                  <a:pt x="367252" y="1318456"/>
                </a:cubicBezTo>
                <a:cubicBezTo>
                  <a:pt x="366298" y="1313504"/>
                  <a:pt x="368394" y="1307978"/>
                  <a:pt x="369728" y="1303024"/>
                </a:cubicBezTo>
                <a:cubicBezTo>
                  <a:pt x="376586" y="1278829"/>
                  <a:pt x="387444" y="1255206"/>
                  <a:pt x="389921" y="1230633"/>
                </a:cubicBezTo>
                <a:cubicBezTo>
                  <a:pt x="396017" y="1170051"/>
                  <a:pt x="398495" y="1109091"/>
                  <a:pt x="402495" y="1048125"/>
                </a:cubicBezTo>
                <a:cubicBezTo>
                  <a:pt x="402685" y="1044315"/>
                  <a:pt x="402685" y="1040315"/>
                  <a:pt x="404019" y="1036887"/>
                </a:cubicBezTo>
                <a:cubicBezTo>
                  <a:pt x="412211" y="1014406"/>
                  <a:pt x="409543" y="994785"/>
                  <a:pt x="393923" y="975733"/>
                </a:cubicBezTo>
                <a:cubicBezTo>
                  <a:pt x="387064" y="967350"/>
                  <a:pt x="383444" y="955920"/>
                  <a:pt x="379634" y="945444"/>
                </a:cubicBezTo>
                <a:cubicBezTo>
                  <a:pt x="373918" y="930011"/>
                  <a:pt x="368394" y="914200"/>
                  <a:pt x="364774" y="898198"/>
                </a:cubicBezTo>
                <a:cubicBezTo>
                  <a:pt x="361346" y="882384"/>
                  <a:pt x="356583" y="865430"/>
                  <a:pt x="359250" y="850189"/>
                </a:cubicBezTo>
                <a:cubicBezTo>
                  <a:pt x="364012" y="822756"/>
                  <a:pt x="374680" y="796655"/>
                  <a:pt x="381730" y="769605"/>
                </a:cubicBezTo>
                <a:cubicBezTo>
                  <a:pt x="384206" y="760270"/>
                  <a:pt x="383824" y="749982"/>
                  <a:pt x="384016" y="740268"/>
                </a:cubicBezTo>
                <a:cubicBezTo>
                  <a:pt x="384586" y="717977"/>
                  <a:pt x="379062" y="695116"/>
                  <a:pt x="394875" y="674923"/>
                </a:cubicBezTo>
                <a:cubicBezTo>
                  <a:pt x="409733" y="656255"/>
                  <a:pt x="405353" y="637392"/>
                  <a:pt x="394113" y="617772"/>
                </a:cubicBezTo>
                <a:cubicBezTo>
                  <a:pt x="386110" y="603673"/>
                  <a:pt x="379824" y="587672"/>
                  <a:pt x="376776" y="571860"/>
                </a:cubicBezTo>
                <a:cubicBezTo>
                  <a:pt x="372586" y="550141"/>
                  <a:pt x="370870" y="528615"/>
                  <a:pt x="373348" y="505182"/>
                </a:cubicBezTo>
                <a:cubicBezTo>
                  <a:pt x="375062" y="488607"/>
                  <a:pt x="375824" y="475081"/>
                  <a:pt x="385920" y="462126"/>
                </a:cubicBezTo>
                <a:cubicBezTo>
                  <a:pt x="387444" y="460032"/>
                  <a:pt x="387826" y="456222"/>
                  <a:pt x="387634" y="453364"/>
                </a:cubicBezTo>
                <a:cubicBezTo>
                  <a:pt x="384396" y="415835"/>
                  <a:pt x="386110" y="378686"/>
                  <a:pt x="388399" y="340774"/>
                </a:cubicBezTo>
                <a:cubicBezTo>
                  <a:pt x="391445" y="292579"/>
                  <a:pt x="382492" y="241901"/>
                  <a:pt x="350487" y="200182"/>
                </a:cubicBezTo>
                <a:cubicBezTo>
                  <a:pt x="345723" y="194085"/>
                  <a:pt x="343629" y="184941"/>
                  <a:pt x="342485" y="176939"/>
                </a:cubicBezTo>
                <a:cubicBezTo>
                  <a:pt x="337533" y="139219"/>
                  <a:pt x="334103" y="101308"/>
                  <a:pt x="328579" y="63587"/>
                </a:cubicBezTo>
                <a:cubicBezTo>
                  <a:pt x="325530" y="43012"/>
                  <a:pt x="322862" y="21486"/>
                  <a:pt x="314480" y="2817"/>
                </a:cubicBezTo>
                <a:close/>
              </a:path>
            </a:pathLst>
          </a:custGeom>
          <a:effectLst>
            <a:outerShdw blurRad="381000" dist="152400" dir="10800000" algn="r" rotWithShape="0">
              <a:prstClr val="black">
                <a:alpha val="10000"/>
              </a:prstClr>
            </a:outerShdw>
          </a:effectLst>
        </p:spPr>
      </p:pic>
      <p:grpSp>
        <p:nvGrpSpPr>
          <p:cNvPr id="38" name="Group 37">
            <a:extLst>
              <a:ext uri="{FF2B5EF4-FFF2-40B4-BE49-F238E27FC236}">
                <a16:creationId xmlns:a16="http://schemas.microsoft.com/office/drawing/2014/main" id="{8B60959F-9B69-4520-A16E-EA6BECC747D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20000" y="-1"/>
            <a:ext cx="874716" cy="6858001"/>
            <a:chOff x="7620000" y="-1"/>
            <a:chExt cx="874716" cy="6858001"/>
          </a:xfrm>
        </p:grpSpPr>
        <p:sp>
          <p:nvSpPr>
            <p:cNvPr id="39" name="Freeform: Shape 38">
              <a:extLst>
                <a:ext uri="{FF2B5EF4-FFF2-40B4-BE49-F238E27FC236}">
                  <a16:creationId xmlns:a16="http://schemas.microsoft.com/office/drawing/2014/main" id="{18D5A6E8-CD1B-4796-ABD1-A6F27F6C0E1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Freeform: Shape 39">
              <a:extLst>
                <a:ext uri="{FF2B5EF4-FFF2-40B4-BE49-F238E27FC236}">
                  <a16:creationId xmlns:a16="http://schemas.microsoft.com/office/drawing/2014/main" id="{D7E12F56-F4EE-4535-8677-C11996E241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Tree>
    <p:extLst>
      <p:ext uri="{BB962C8B-B14F-4D97-AF65-F5344CB8AC3E}">
        <p14:creationId xmlns:p14="http://schemas.microsoft.com/office/powerpoint/2010/main" val="3469268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0">
            <a:extLst>
              <a:ext uri="{FF2B5EF4-FFF2-40B4-BE49-F238E27FC236}">
                <a16:creationId xmlns:a16="http://schemas.microsoft.com/office/drawing/2014/main" id="{620FDFD2-19AF-4124-A49A-BAC0929B130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m 4">
            <a:extLst>
              <a:ext uri="{FF2B5EF4-FFF2-40B4-BE49-F238E27FC236}">
                <a16:creationId xmlns:a16="http://schemas.microsoft.com/office/drawing/2014/main" id="{A0AB7183-F5A4-1D9B-8A0C-9065F9E29B09}"/>
              </a:ext>
            </a:extLst>
          </p:cNvPr>
          <p:cNvPicPr>
            <a:picLocks noChangeAspect="1"/>
          </p:cNvPicPr>
          <p:nvPr/>
        </p:nvPicPr>
        <p:blipFill>
          <a:blip r:embed="rId2"/>
          <a:srcRect t="15058" r="1" b="2911"/>
          <a:stretch>
            <a:fillRect/>
          </a:stretch>
        </p:blipFill>
        <p:spPr>
          <a:xfrm>
            <a:off x="20" y="1"/>
            <a:ext cx="6088360" cy="3333749"/>
          </a:xfrm>
          <a:custGeom>
            <a:avLst/>
            <a:gdLst/>
            <a:ahLst/>
            <a:cxnLst/>
            <a:rect l="l" t="t" r="r" b="b"/>
            <a:pathLst>
              <a:path w="6088380" h="3333749">
                <a:moveTo>
                  <a:pt x="0" y="0"/>
                </a:moveTo>
                <a:lnTo>
                  <a:pt x="6088380" y="0"/>
                </a:lnTo>
                <a:lnTo>
                  <a:pt x="6088380" y="2202180"/>
                </a:lnTo>
                <a:lnTo>
                  <a:pt x="5913795" y="3333749"/>
                </a:lnTo>
                <a:lnTo>
                  <a:pt x="0" y="3333749"/>
                </a:lnTo>
                <a:close/>
              </a:path>
            </a:pathLst>
          </a:custGeom>
        </p:spPr>
      </p:pic>
      <p:pic>
        <p:nvPicPr>
          <p:cNvPr id="6" name="Imagem 5">
            <a:extLst>
              <a:ext uri="{FF2B5EF4-FFF2-40B4-BE49-F238E27FC236}">
                <a16:creationId xmlns:a16="http://schemas.microsoft.com/office/drawing/2014/main" id="{BA310F0F-4E50-416E-D852-EDFA9C7D983D}"/>
              </a:ext>
            </a:extLst>
          </p:cNvPr>
          <p:cNvPicPr>
            <a:picLocks noChangeAspect="1"/>
          </p:cNvPicPr>
          <p:nvPr/>
        </p:nvPicPr>
        <p:blipFill>
          <a:blip r:embed="rId3"/>
          <a:srcRect t="4021" r="1" b="13948"/>
          <a:stretch>
            <a:fillRect/>
          </a:stretch>
        </p:blipFill>
        <p:spPr>
          <a:xfrm>
            <a:off x="20" y="3524252"/>
            <a:ext cx="6088360" cy="3333748"/>
          </a:xfrm>
          <a:custGeom>
            <a:avLst/>
            <a:gdLst/>
            <a:ahLst/>
            <a:cxnLst/>
            <a:rect l="l" t="t" r="r" b="b"/>
            <a:pathLst>
              <a:path w="6088380" h="3333748">
                <a:moveTo>
                  <a:pt x="0" y="0"/>
                </a:moveTo>
                <a:lnTo>
                  <a:pt x="5884403" y="0"/>
                </a:lnTo>
                <a:lnTo>
                  <a:pt x="5882640" y="11428"/>
                </a:lnTo>
                <a:lnTo>
                  <a:pt x="5562600" y="1931668"/>
                </a:lnTo>
                <a:lnTo>
                  <a:pt x="6088380" y="3333748"/>
                </a:lnTo>
                <a:lnTo>
                  <a:pt x="0" y="3333748"/>
                </a:lnTo>
                <a:close/>
              </a:path>
            </a:pathLst>
          </a:custGeom>
        </p:spPr>
      </p:pic>
      <p:grpSp>
        <p:nvGrpSpPr>
          <p:cNvPr id="18" name="Group 12">
            <a:extLst>
              <a:ext uri="{FF2B5EF4-FFF2-40B4-BE49-F238E27FC236}">
                <a16:creationId xmlns:a16="http://schemas.microsoft.com/office/drawing/2014/main" id="{7F6F6FC6-9A5F-4E14-8105-15D94914A79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70" y="544"/>
            <a:ext cx="874716" cy="6857455"/>
            <a:chOff x="5395370" y="544"/>
            <a:chExt cx="874716" cy="6857455"/>
          </a:xfrm>
        </p:grpSpPr>
        <p:sp>
          <p:nvSpPr>
            <p:cNvPr id="19" name="Freeform: Shape 13">
              <a:extLst>
                <a:ext uri="{FF2B5EF4-FFF2-40B4-BE49-F238E27FC236}">
                  <a16:creationId xmlns:a16="http://schemas.microsoft.com/office/drawing/2014/main" id="{2DCFA6DA-C89C-4BD9-A659-4E35D789BFD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a:off x="2404000"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a:outerShdw blurRad="381000" dist="1524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4">
              <a:extLst>
                <a:ext uri="{FF2B5EF4-FFF2-40B4-BE49-F238E27FC236}">
                  <a16:creationId xmlns:a16="http://schemas.microsoft.com/office/drawing/2014/main" id="{868AC5BD-C02C-4D96-813D-3C9ABB388E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6200000">
              <a:off x="2404000"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Espaço Reservado para Conteúdo 2">
            <a:extLst>
              <a:ext uri="{FF2B5EF4-FFF2-40B4-BE49-F238E27FC236}">
                <a16:creationId xmlns:a16="http://schemas.microsoft.com/office/drawing/2014/main" id="{AFB4449D-1428-C2F8-742F-1DAB4D08AAC5}"/>
              </a:ext>
            </a:extLst>
          </p:cNvPr>
          <p:cNvSpPr>
            <a:spLocks noGrp="1"/>
          </p:cNvSpPr>
          <p:nvPr>
            <p:ph idx="1"/>
          </p:nvPr>
        </p:nvSpPr>
        <p:spPr>
          <a:xfrm>
            <a:off x="6479685" y="248237"/>
            <a:ext cx="5321010" cy="2682000"/>
          </a:xfrm>
        </p:spPr>
        <p:txBody>
          <a:bodyPr>
            <a:noAutofit/>
          </a:bodyPr>
          <a:lstStyle/>
          <a:p>
            <a:pPr marL="0" indent="0" algn="just">
              <a:buNone/>
            </a:pPr>
            <a:r>
              <a:rPr lang="pt-BR" sz="2200" kern="100" dirty="0">
                <a:solidFill>
                  <a:schemeClr val="bg1">
                    <a:alpha val="80000"/>
                  </a:schemeClr>
                </a:solidFill>
                <a:latin typeface="Times New Roman" panose="02020603050405020304" pitchFamily="18" charset="0"/>
                <a:ea typeface="Aptos"/>
                <a:cs typeface="Times New Roman" panose="02020603050405020304" pitchFamily="18" charset="0"/>
              </a:rPr>
              <a:t>Um último exemplo para entender melhor a ideia, imagine uma equipe que esteja patrulhando em uma região em que se tem muito mato alto, má iluminação pública e índices alarmantes de crimes como o roubo e o estupro. Novamente, à primeira vista, a existência dessas adversidades (malto alto e má iluminação pública) pode parecer um problema meramente administrativo. Porém, esta equipe pode confeccionar um RAI atendimento com a natureza chamada de </a:t>
            </a:r>
            <a:r>
              <a:rPr lang="pt-BR" sz="2200" b="1" kern="100" dirty="0">
                <a:solidFill>
                  <a:schemeClr val="bg1">
                    <a:alpha val="80000"/>
                  </a:schemeClr>
                </a:solidFill>
                <a:latin typeface="Times New Roman" panose="02020603050405020304" pitchFamily="18" charset="0"/>
                <a:ea typeface="Aptos"/>
                <a:cs typeface="Times New Roman" panose="02020603050405020304" pitchFamily="18" charset="0"/>
              </a:rPr>
              <a:t>Fatores Socias que Impactam na Criminalidade</a:t>
            </a:r>
            <a:r>
              <a:rPr lang="pt-BR" sz="2200" kern="100" dirty="0">
                <a:solidFill>
                  <a:schemeClr val="bg1">
                    <a:alpha val="80000"/>
                  </a:schemeClr>
                </a:solidFill>
                <a:latin typeface="Times New Roman" panose="02020603050405020304" pitchFamily="18" charset="0"/>
                <a:ea typeface="Aptos"/>
                <a:cs typeface="Times New Roman" panose="02020603050405020304" pitchFamily="18" charset="0"/>
              </a:rPr>
              <a:t>, anexar fotos e relatar todas as informações relevantes. Desta feita, leva-se ao conhecimento do comando da unidade, da qual este irá oficiar a prefeitura para que seja feita uma roçagem e organização no local. Com certeza esta atitude vai refletir no bem-estar da sociedade e nos índices criminais, aliviando o serviço do próprio policial naquela região.</a:t>
            </a:r>
            <a:endParaRPr lang="pt-BR" sz="2200" dirty="0">
              <a:solidFill>
                <a:schemeClr val="bg1">
                  <a:alpha val="80000"/>
                </a:schemeClr>
              </a:solidFill>
            </a:endParaRPr>
          </a:p>
        </p:txBody>
      </p:sp>
    </p:spTree>
    <p:extLst>
      <p:ext uri="{BB962C8B-B14F-4D97-AF65-F5344CB8AC3E}">
        <p14:creationId xmlns:p14="http://schemas.microsoft.com/office/powerpoint/2010/main" val="1473104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35FA909-3F24-448C-A8BC-7CF77F62F84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Espaço Reservado para Conteúdo 2">
            <a:extLst>
              <a:ext uri="{FF2B5EF4-FFF2-40B4-BE49-F238E27FC236}">
                <a16:creationId xmlns:a16="http://schemas.microsoft.com/office/drawing/2014/main" id="{4F833599-F75C-D7C4-C34F-FF9F94EF1DD5}"/>
              </a:ext>
            </a:extLst>
          </p:cNvPr>
          <p:cNvSpPr>
            <a:spLocks noGrp="1"/>
          </p:cNvSpPr>
          <p:nvPr>
            <p:ph idx="1"/>
          </p:nvPr>
        </p:nvSpPr>
        <p:spPr>
          <a:xfrm>
            <a:off x="838200" y="758536"/>
            <a:ext cx="6140449" cy="5250152"/>
          </a:xfrm>
        </p:spPr>
        <p:txBody>
          <a:bodyPr>
            <a:normAutofit fontScale="92500" lnSpcReduction="20000"/>
          </a:bodyPr>
          <a:lstStyle/>
          <a:p>
            <a:pPr marL="0" indent="0" algn="just">
              <a:spcAft>
                <a:spcPts val="800"/>
              </a:spcAft>
              <a:buNone/>
            </a:pPr>
            <a:r>
              <a:rPr lang="pt-BR" sz="1100" kern="100" dirty="0">
                <a:solidFill>
                  <a:schemeClr val="bg1">
                    <a:alpha val="80000"/>
                  </a:schemeClr>
                </a:solidFill>
                <a:latin typeface="Times New Roman" panose="02020603050405020304" pitchFamily="18" charset="0"/>
                <a:ea typeface="Aptos"/>
                <a:cs typeface="Times New Roman" panose="02020603050405020304" pitchFamily="18" charset="0"/>
              </a:rPr>
              <a:t>	</a:t>
            </a: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Trabalhar dessa forma é transformar o serviço de</a:t>
            </a:r>
            <a:r>
              <a:rPr lang="pt-BR" sz="2000" b="1" kern="100" dirty="0">
                <a:solidFill>
                  <a:schemeClr val="bg1">
                    <a:alpha val="80000"/>
                  </a:schemeClr>
                </a:solidFill>
                <a:latin typeface="Times New Roman" panose="02020603050405020304" pitchFamily="18" charset="0"/>
                <a:ea typeface="Aptos"/>
                <a:cs typeface="Times New Roman" panose="02020603050405020304" pitchFamily="18" charset="0"/>
              </a:rPr>
              <a:t> </a:t>
            </a: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"enxugar gelo" em efetividade e concretização do trabalho policial e menos serviço para o policial militar. O mesmo indivíduo é preso dezenas de vezes, mas logo é solto pela justiça, retornando à mesma área e ao mesmo comportamento, pois o ambiente continua propício. A atuação pontual, reativa, vira rotina. Em contrapartida, quando se age preventivamente e atinge os </a:t>
            </a:r>
            <a:r>
              <a:rPr lang="pt-BR" sz="2000" b="1" kern="100" dirty="0">
                <a:solidFill>
                  <a:schemeClr val="bg1">
                    <a:alpha val="80000"/>
                  </a:schemeClr>
                </a:solidFill>
                <a:latin typeface="Times New Roman" panose="02020603050405020304" pitchFamily="18" charset="0"/>
                <a:ea typeface="Aptos"/>
                <a:cs typeface="Times New Roman" panose="02020603050405020304" pitchFamily="18" charset="0"/>
              </a:rPr>
              <a:t>fatores de atração</a:t>
            </a: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 como locais de consumo de álcool sem controle, áreas de abandono ou zonas de desordem, conseguimos alterar o contexto e, consequentemente, reduzir a incidência criminal.</a:t>
            </a:r>
          </a:p>
          <a:p>
            <a:pPr marL="0" indent="0" algn="just">
              <a:spcAft>
                <a:spcPts val="800"/>
              </a:spcAft>
              <a:buNone/>
            </a:pP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	Esse novo olhar sobre a atividade policial, infelizmente, ainda encontra resistência dentro da própria corporação. Muitos policiais, formados no modelo clássico, ainda enxergam a atividade como exclusivamente repressiva e focada no indivíduo: patrulhar, prender o ladrão e entregar para o Judiciário. Porém, é fundamental entender que o papel do policial moderno não é apenas aplicar a força do Estado, mas resolver problemas, oferecer respostas inteligentes à sociedade, atuar como um gestor da ordem pública focado também no ambiente criminal. </a:t>
            </a:r>
            <a:endParaRPr lang="pt-BR" sz="2000" kern="100" dirty="0">
              <a:solidFill>
                <a:schemeClr val="bg1">
                  <a:alpha val="80000"/>
                </a:schemeClr>
              </a:solidFill>
              <a:ea typeface="Aptos"/>
              <a:cs typeface="Times New Roman" panose="02020603050405020304" pitchFamily="18" charset="0"/>
            </a:endParaRPr>
          </a:p>
        </p:txBody>
      </p:sp>
      <p:pic>
        <p:nvPicPr>
          <p:cNvPr id="5" name="Imagem 4">
            <a:extLst>
              <a:ext uri="{FF2B5EF4-FFF2-40B4-BE49-F238E27FC236}">
                <a16:creationId xmlns:a16="http://schemas.microsoft.com/office/drawing/2014/main" id="{7DEB6BAC-54C6-CB6C-CA7F-D000EF02A82E}"/>
              </a:ext>
            </a:extLst>
          </p:cNvPr>
          <p:cNvPicPr>
            <a:picLocks noChangeAspect="1"/>
          </p:cNvPicPr>
          <p:nvPr/>
        </p:nvPicPr>
        <p:blipFill>
          <a:blip r:embed="rId2"/>
          <a:srcRect l="28012" r="27761" b="-2"/>
          <a:stretch>
            <a:fillRect/>
          </a:stretch>
        </p:blipFill>
        <p:spPr>
          <a:xfrm>
            <a:off x="7668829" y="-1"/>
            <a:ext cx="4543953" cy="6858002"/>
          </a:xfrm>
          <a:custGeom>
            <a:avLst/>
            <a:gdLst/>
            <a:ahLst/>
            <a:cxnLst/>
            <a:rect l="l" t="t" r="r" b="b"/>
            <a:pathLst>
              <a:path w="4543953" h="6858002">
                <a:moveTo>
                  <a:pt x="248638" y="6438981"/>
                </a:moveTo>
                <a:cubicBezTo>
                  <a:pt x="258140" y="6444077"/>
                  <a:pt x="265617" y="6451650"/>
                  <a:pt x="268569" y="6463841"/>
                </a:cubicBezTo>
                <a:lnTo>
                  <a:pt x="268572" y="6463849"/>
                </a:lnTo>
                <a:lnTo>
                  <a:pt x="279556" y="6508052"/>
                </a:lnTo>
                <a:lnTo>
                  <a:pt x="282367" y="6513012"/>
                </a:lnTo>
                <a:lnTo>
                  <a:pt x="284834" y="6521804"/>
                </a:lnTo>
                <a:lnTo>
                  <a:pt x="301172" y="6546195"/>
                </a:lnTo>
                <a:lnTo>
                  <a:pt x="301172" y="6546194"/>
                </a:lnTo>
                <a:lnTo>
                  <a:pt x="282367" y="6513012"/>
                </a:lnTo>
                <a:lnTo>
                  <a:pt x="268572" y="6463849"/>
                </a:lnTo>
                <a:lnTo>
                  <a:pt x="268569" y="6463840"/>
                </a:lnTo>
                <a:close/>
                <a:moveTo>
                  <a:pt x="332842" y="2836172"/>
                </a:moveTo>
                <a:lnTo>
                  <a:pt x="332842" y="2836173"/>
                </a:lnTo>
                <a:cubicBezTo>
                  <a:pt x="336914" y="2839983"/>
                  <a:pt x="340200" y="2844317"/>
                  <a:pt x="341533" y="2848794"/>
                </a:cubicBezTo>
                <a:cubicBezTo>
                  <a:pt x="348200" y="2870416"/>
                  <a:pt x="356392" y="2892181"/>
                  <a:pt x="361441" y="2914328"/>
                </a:cubicBezTo>
                <a:lnTo>
                  <a:pt x="366072" y="2947863"/>
                </a:lnTo>
                <a:lnTo>
                  <a:pt x="362488" y="2982148"/>
                </a:lnTo>
                <a:cubicBezTo>
                  <a:pt x="354392" y="3014153"/>
                  <a:pt x="350582" y="3045777"/>
                  <a:pt x="350796" y="3077401"/>
                </a:cubicBezTo>
                <a:lnTo>
                  <a:pt x="350796" y="3077402"/>
                </a:lnTo>
                <a:lnTo>
                  <a:pt x="350796" y="3077402"/>
                </a:lnTo>
                <a:cubicBezTo>
                  <a:pt x="351010" y="3109026"/>
                  <a:pt x="355249" y="3140650"/>
                  <a:pt x="363250" y="3172655"/>
                </a:cubicBezTo>
                <a:cubicBezTo>
                  <a:pt x="389159" y="3276481"/>
                  <a:pt x="416591" y="3380306"/>
                  <a:pt x="410877" y="3489468"/>
                </a:cubicBezTo>
                <a:cubicBezTo>
                  <a:pt x="409925" y="3507564"/>
                  <a:pt x="421546" y="3529091"/>
                  <a:pt x="432976" y="3544714"/>
                </a:cubicBezTo>
                <a:cubicBezTo>
                  <a:pt x="438406" y="3552191"/>
                  <a:pt x="442585" y="3557716"/>
                  <a:pt x="445520" y="3562321"/>
                </a:cubicBezTo>
                <a:lnTo>
                  <a:pt x="450598" y="3574408"/>
                </a:lnTo>
                <a:lnTo>
                  <a:pt x="448246" y="3587174"/>
                </a:lnTo>
                <a:cubicBezTo>
                  <a:pt x="446228" y="3592232"/>
                  <a:pt x="442978" y="3598435"/>
                  <a:pt x="438500" y="3606817"/>
                </a:cubicBezTo>
                <a:cubicBezTo>
                  <a:pt x="434118" y="3614819"/>
                  <a:pt x="431452" y="3624725"/>
                  <a:pt x="424974" y="3630632"/>
                </a:cubicBezTo>
                <a:cubicBezTo>
                  <a:pt x="408496" y="3645682"/>
                  <a:pt x="402257" y="3662494"/>
                  <a:pt x="400733" y="3680163"/>
                </a:cubicBezTo>
                <a:lnTo>
                  <a:pt x="400733" y="3680164"/>
                </a:lnTo>
                <a:lnTo>
                  <a:pt x="400733" y="3680164"/>
                </a:lnTo>
                <a:lnTo>
                  <a:pt x="404781" y="3734838"/>
                </a:lnTo>
                <a:lnTo>
                  <a:pt x="404399" y="3754652"/>
                </a:lnTo>
                <a:cubicBezTo>
                  <a:pt x="398399" y="3767130"/>
                  <a:pt x="396447" y="3778655"/>
                  <a:pt x="398042" y="3789776"/>
                </a:cubicBezTo>
                <a:lnTo>
                  <a:pt x="398042" y="3789776"/>
                </a:lnTo>
                <a:lnTo>
                  <a:pt x="398042" y="3789777"/>
                </a:lnTo>
                <a:cubicBezTo>
                  <a:pt x="399638" y="3800897"/>
                  <a:pt x="404781" y="3811614"/>
                  <a:pt x="412973" y="3822473"/>
                </a:cubicBezTo>
                <a:lnTo>
                  <a:pt x="427308" y="3852620"/>
                </a:lnTo>
                <a:lnTo>
                  <a:pt x="426528" y="3868764"/>
                </a:lnTo>
                <a:cubicBezTo>
                  <a:pt x="425070" y="3874229"/>
                  <a:pt x="422307" y="3879766"/>
                  <a:pt x="417925" y="3885338"/>
                </a:cubicBezTo>
                <a:cubicBezTo>
                  <a:pt x="398494" y="3910104"/>
                  <a:pt x="388302" y="3935727"/>
                  <a:pt x="386040" y="3962159"/>
                </a:cubicBezTo>
                <a:lnTo>
                  <a:pt x="386040" y="3962160"/>
                </a:lnTo>
                <a:lnTo>
                  <a:pt x="386040" y="3962160"/>
                </a:lnTo>
                <a:cubicBezTo>
                  <a:pt x="383778" y="3988593"/>
                  <a:pt x="389446" y="4015835"/>
                  <a:pt x="401733" y="4043840"/>
                </a:cubicBezTo>
                <a:lnTo>
                  <a:pt x="416855" y="4103826"/>
                </a:lnTo>
                <a:lnTo>
                  <a:pt x="414887" y="4134256"/>
                </a:lnTo>
                <a:cubicBezTo>
                  <a:pt x="413045" y="4144498"/>
                  <a:pt x="409973" y="4154857"/>
                  <a:pt x="405543" y="4165383"/>
                </a:cubicBezTo>
                <a:cubicBezTo>
                  <a:pt x="402114" y="4173480"/>
                  <a:pt x="401543" y="4182767"/>
                  <a:pt x="401638" y="4192387"/>
                </a:cubicBezTo>
                <a:lnTo>
                  <a:pt x="401638" y="4192388"/>
                </a:lnTo>
                <a:lnTo>
                  <a:pt x="401638" y="4192388"/>
                </a:lnTo>
                <a:lnTo>
                  <a:pt x="401733" y="4221391"/>
                </a:lnTo>
                <a:lnTo>
                  <a:pt x="396017" y="4253014"/>
                </a:lnTo>
                <a:cubicBezTo>
                  <a:pt x="383824" y="4277401"/>
                  <a:pt x="368204" y="4300070"/>
                  <a:pt x="356201" y="4324645"/>
                </a:cubicBezTo>
                <a:cubicBezTo>
                  <a:pt x="350487" y="4336457"/>
                  <a:pt x="347439" y="4350554"/>
                  <a:pt x="347247" y="4363890"/>
                </a:cubicBezTo>
                <a:lnTo>
                  <a:pt x="347247" y="4363891"/>
                </a:lnTo>
                <a:lnTo>
                  <a:pt x="347247" y="4363891"/>
                </a:lnTo>
                <a:cubicBezTo>
                  <a:pt x="346295" y="4403326"/>
                  <a:pt x="346295" y="4442762"/>
                  <a:pt x="348009" y="4482005"/>
                </a:cubicBezTo>
                <a:cubicBezTo>
                  <a:pt x="350677" y="4546777"/>
                  <a:pt x="351249" y="4612501"/>
                  <a:pt x="408019" y="4659175"/>
                </a:cubicBezTo>
                <a:cubicBezTo>
                  <a:pt x="412591" y="4662987"/>
                  <a:pt x="415259" y="4671177"/>
                  <a:pt x="416021" y="4677656"/>
                </a:cubicBezTo>
                <a:cubicBezTo>
                  <a:pt x="419640" y="4707565"/>
                  <a:pt x="420022" y="4738236"/>
                  <a:pt x="425928" y="4767765"/>
                </a:cubicBezTo>
                <a:lnTo>
                  <a:pt x="427237" y="4800483"/>
                </a:lnTo>
                <a:lnTo>
                  <a:pt x="412401" y="4828916"/>
                </a:lnTo>
                <a:cubicBezTo>
                  <a:pt x="395828" y="4846490"/>
                  <a:pt x="384397" y="4866958"/>
                  <a:pt x="382691" y="4889275"/>
                </a:cubicBezTo>
                <a:lnTo>
                  <a:pt x="382691" y="4889275"/>
                </a:lnTo>
                <a:lnTo>
                  <a:pt x="382691" y="4889276"/>
                </a:lnTo>
                <a:cubicBezTo>
                  <a:pt x="382122" y="4896714"/>
                  <a:pt x="382634" y="4904358"/>
                  <a:pt x="384396" y="4912169"/>
                </a:cubicBezTo>
                <a:lnTo>
                  <a:pt x="385799" y="4933805"/>
                </a:lnTo>
                <a:lnTo>
                  <a:pt x="381039" y="4952673"/>
                </a:lnTo>
                <a:cubicBezTo>
                  <a:pt x="376253" y="4964604"/>
                  <a:pt x="368680" y="4975511"/>
                  <a:pt x="360964" y="4987037"/>
                </a:cubicBezTo>
                <a:cubicBezTo>
                  <a:pt x="349725" y="5003801"/>
                  <a:pt x="335627" y="5022852"/>
                  <a:pt x="334485" y="5041521"/>
                </a:cubicBezTo>
                <a:cubicBezTo>
                  <a:pt x="332628" y="5073241"/>
                  <a:pt x="310088" y="5101639"/>
                  <a:pt x="308337" y="5133224"/>
                </a:cubicBezTo>
                <a:lnTo>
                  <a:pt x="308337" y="5133225"/>
                </a:lnTo>
                <a:lnTo>
                  <a:pt x="308337" y="5133225"/>
                </a:lnTo>
                <a:lnTo>
                  <a:pt x="315052" y="5166114"/>
                </a:lnTo>
                <a:lnTo>
                  <a:pt x="314362" y="5172090"/>
                </a:lnTo>
                <a:cubicBezTo>
                  <a:pt x="313481" y="5174400"/>
                  <a:pt x="312290" y="5176876"/>
                  <a:pt x="311814" y="5179067"/>
                </a:cubicBezTo>
                <a:lnTo>
                  <a:pt x="311814" y="5179068"/>
                </a:lnTo>
                <a:lnTo>
                  <a:pt x="311814" y="5179068"/>
                </a:lnTo>
                <a:cubicBezTo>
                  <a:pt x="304574" y="5214122"/>
                  <a:pt x="311624" y="5247079"/>
                  <a:pt x="335437" y="5272797"/>
                </a:cubicBezTo>
                <a:cubicBezTo>
                  <a:pt x="350964" y="5289657"/>
                  <a:pt x="359489" y="5307422"/>
                  <a:pt x="362870" y="5326163"/>
                </a:cubicBezTo>
                <a:lnTo>
                  <a:pt x="364317" y="5355014"/>
                </a:lnTo>
                <a:lnTo>
                  <a:pt x="359440" y="5385384"/>
                </a:lnTo>
                <a:cubicBezTo>
                  <a:pt x="356201" y="5398721"/>
                  <a:pt x="353915" y="5412057"/>
                  <a:pt x="351249" y="5425582"/>
                </a:cubicBezTo>
                <a:cubicBezTo>
                  <a:pt x="347439" y="5443870"/>
                  <a:pt x="343437" y="5462351"/>
                  <a:pt x="339627" y="5480637"/>
                </a:cubicBezTo>
                <a:cubicBezTo>
                  <a:pt x="337722" y="5489497"/>
                  <a:pt x="335151" y="5498832"/>
                  <a:pt x="335103" y="5507667"/>
                </a:cubicBezTo>
                <a:lnTo>
                  <a:pt x="335103" y="5507668"/>
                </a:lnTo>
                <a:lnTo>
                  <a:pt x="335103" y="5507668"/>
                </a:lnTo>
                <a:cubicBezTo>
                  <a:pt x="335056" y="5516503"/>
                  <a:pt x="337532" y="5524837"/>
                  <a:pt x="345723" y="5531694"/>
                </a:cubicBezTo>
                <a:lnTo>
                  <a:pt x="355869" y="5547578"/>
                </a:lnTo>
                <a:lnTo>
                  <a:pt x="346295" y="5562746"/>
                </a:lnTo>
                <a:cubicBezTo>
                  <a:pt x="303622" y="5600467"/>
                  <a:pt x="276951" y="5646189"/>
                  <a:pt x="275047" y="5704483"/>
                </a:cubicBezTo>
                <a:cubicBezTo>
                  <a:pt x="274665" y="5716485"/>
                  <a:pt x="271999" y="5728678"/>
                  <a:pt x="269141" y="5740488"/>
                </a:cubicBezTo>
                <a:cubicBezTo>
                  <a:pt x="267426" y="5747728"/>
                  <a:pt x="265520" y="5756493"/>
                  <a:pt x="260376" y="5760873"/>
                </a:cubicBezTo>
                <a:cubicBezTo>
                  <a:pt x="221133" y="5794974"/>
                  <a:pt x="193890" y="5837457"/>
                  <a:pt x="171981" y="5883751"/>
                </a:cubicBezTo>
                <a:cubicBezTo>
                  <a:pt x="164171" y="5900323"/>
                  <a:pt x="156361" y="5918042"/>
                  <a:pt x="154075" y="5935949"/>
                </a:cubicBezTo>
                <a:lnTo>
                  <a:pt x="154075" y="5935950"/>
                </a:lnTo>
                <a:lnTo>
                  <a:pt x="154075" y="5935950"/>
                </a:lnTo>
                <a:cubicBezTo>
                  <a:pt x="151789" y="5954618"/>
                  <a:pt x="155599" y="5974241"/>
                  <a:pt x="157695" y="5993292"/>
                </a:cubicBezTo>
                <a:cubicBezTo>
                  <a:pt x="158837" y="6004532"/>
                  <a:pt x="158647" y="6017486"/>
                  <a:pt x="164171" y="6026441"/>
                </a:cubicBezTo>
                <a:cubicBezTo>
                  <a:pt x="181508" y="6054826"/>
                  <a:pt x="200176" y="6082259"/>
                  <a:pt x="220371" y="6108739"/>
                </a:cubicBezTo>
                <a:lnTo>
                  <a:pt x="234064" y="6133315"/>
                </a:lnTo>
                <a:lnTo>
                  <a:pt x="230364" y="6143190"/>
                </a:lnTo>
                <a:cubicBezTo>
                  <a:pt x="227813" y="6146732"/>
                  <a:pt x="223895" y="6150697"/>
                  <a:pt x="218465" y="6155602"/>
                </a:cubicBezTo>
                <a:cubicBezTo>
                  <a:pt x="196176" y="6175797"/>
                  <a:pt x="184556" y="6200944"/>
                  <a:pt x="179794" y="6228756"/>
                </a:cubicBezTo>
                <a:cubicBezTo>
                  <a:pt x="172363" y="6272764"/>
                  <a:pt x="166077" y="6317151"/>
                  <a:pt x="162457" y="6361539"/>
                </a:cubicBezTo>
                <a:lnTo>
                  <a:pt x="162457" y="6361540"/>
                </a:lnTo>
                <a:lnTo>
                  <a:pt x="162457" y="6361540"/>
                </a:lnTo>
                <a:lnTo>
                  <a:pt x="162684" y="6365557"/>
                </a:lnTo>
                <a:lnTo>
                  <a:pt x="163946" y="6387910"/>
                </a:lnTo>
                <a:lnTo>
                  <a:pt x="166047" y="6392243"/>
                </a:lnTo>
                <a:lnTo>
                  <a:pt x="173364" y="6407333"/>
                </a:lnTo>
                <a:lnTo>
                  <a:pt x="173364" y="6407332"/>
                </a:lnTo>
                <a:lnTo>
                  <a:pt x="166047" y="6392243"/>
                </a:lnTo>
                <a:lnTo>
                  <a:pt x="163946" y="6387910"/>
                </a:lnTo>
                <a:lnTo>
                  <a:pt x="162684" y="6365557"/>
                </a:lnTo>
                <a:lnTo>
                  <a:pt x="162457" y="6361540"/>
                </a:lnTo>
                <a:lnTo>
                  <a:pt x="179794" y="6228757"/>
                </a:lnTo>
                <a:cubicBezTo>
                  <a:pt x="184556" y="6200945"/>
                  <a:pt x="196176" y="6175798"/>
                  <a:pt x="218465" y="6155603"/>
                </a:cubicBezTo>
                <a:cubicBezTo>
                  <a:pt x="229325" y="6145793"/>
                  <a:pt x="234135" y="6139745"/>
                  <a:pt x="234064" y="6133315"/>
                </a:cubicBezTo>
                <a:lnTo>
                  <a:pt x="234064" y="6133315"/>
                </a:lnTo>
                <a:lnTo>
                  <a:pt x="234064" y="6133314"/>
                </a:lnTo>
                <a:cubicBezTo>
                  <a:pt x="233993" y="6126884"/>
                  <a:pt x="229039" y="6120074"/>
                  <a:pt x="220371" y="6108738"/>
                </a:cubicBezTo>
                <a:cubicBezTo>
                  <a:pt x="200176" y="6082258"/>
                  <a:pt x="181508" y="6054825"/>
                  <a:pt x="164171" y="6026440"/>
                </a:cubicBezTo>
                <a:cubicBezTo>
                  <a:pt x="158647" y="6017485"/>
                  <a:pt x="158837" y="6004531"/>
                  <a:pt x="157695" y="5993291"/>
                </a:cubicBezTo>
                <a:cubicBezTo>
                  <a:pt x="156647" y="5983766"/>
                  <a:pt x="155171" y="5974097"/>
                  <a:pt x="154242" y="5964477"/>
                </a:cubicBezTo>
                <a:lnTo>
                  <a:pt x="154075" y="5935950"/>
                </a:lnTo>
                <a:lnTo>
                  <a:pt x="160957" y="5909351"/>
                </a:lnTo>
                <a:cubicBezTo>
                  <a:pt x="164171" y="5900611"/>
                  <a:pt x="168076" y="5892038"/>
                  <a:pt x="171981" y="5883752"/>
                </a:cubicBezTo>
                <a:cubicBezTo>
                  <a:pt x="193890" y="5837458"/>
                  <a:pt x="221133" y="5794975"/>
                  <a:pt x="260376" y="5760874"/>
                </a:cubicBezTo>
                <a:cubicBezTo>
                  <a:pt x="265520" y="5756494"/>
                  <a:pt x="267426" y="5747729"/>
                  <a:pt x="269141" y="5740489"/>
                </a:cubicBezTo>
                <a:cubicBezTo>
                  <a:pt x="271999" y="5728679"/>
                  <a:pt x="274665" y="5716486"/>
                  <a:pt x="275047" y="5704484"/>
                </a:cubicBezTo>
                <a:cubicBezTo>
                  <a:pt x="276951" y="5646190"/>
                  <a:pt x="303622" y="5600468"/>
                  <a:pt x="346295" y="5562747"/>
                </a:cubicBezTo>
                <a:cubicBezTo>
                  <a:pt x="352392" y="5557318"/>
                  <a:pt x="355774" y="5552508"/>
                  <a:pt x="355869" y="5547579"/>
                </a:cubicBezTo>
                <a:lnTo>
                  <a:pt x="355869" y="5547578"/>
                </a:lnTo>
                <a:lnTo>
                  <a:pt x="355869" y="5547578"/>
                </a:lnTo>
                <a:cubicBezTo>
                  <a:pt x="355964" y="5542649"/>
                  <a:pt x="352773" y="5537600"/>
                  <a:pt x="345723" y="5531693"/>
                </a:cubicBezTo>
                <a:cubicBezTo>
                  <a:pt x="341628" y="5528265"/>
                  <a:pt x="338961" y="5524467"/>
                  <a:pt x="337324" y="5520422"/>
                </a:cubicBezTo>
                <a:lnTo>
                  <a:pt x="335103" y="5507668"/>
                </a:lnTo>
                <a:lnTo>
                  <a:pt x="339627" y="5480638"/>
                </a:lnTo>
                <a:cubicBezTo>
                  <a:pt x="343437" y="5462352"/>
                  <a:pt x="347439" y="5443871"/>
                  <a:pt x="351249" y="5425583"/>
                </a:cubicBezTo>
                <a:cubicBezTo>
                  <a:pt x="353915" y="5412058"/>
                  <a:pt x="356201" y="5398722"/>
                  <a:pt x="359440" y="5385385"/>
                </a:cubicBezTo>
                <a:cubicBezTo>
                  <a:pt x="361965" y="5375003"/>
                  <a:pt x="363668" y="5364883"/>
                  <a:pt x="364317" y="5355015"/>
                </a:cubicBezTo>
                <a:lnTo>
                  <a:pt x="364317" y="5355014"/>
                </a:lnTo>
                <a:lnTo>
                  <a:pt x="364317" y="5355014"/>
                </a:lnTo>
                <a:cubicBezTo>
                  <a:pt x="366264" y="5325412"/>
                  <a:pt x="358727" y="5298086"/>
                  <a:pt x="335437" y="5272796"/>
                </a:cubicBezTo>
                <a:cubicBezTo>
                  <a:pt x="323531" y="5259937"/>
                  <a:pt x="315815" y="5245269"/>
                  <a:pt x="311981" y="5229433"/>
                </a:cubicBezTo>
                <a:lnTo>
                  <a:pt x="311814" y="5179068"/>
                </a:lnTo>
                <a:lnTo>
                  <a:pt x="314362" y="5172091"/>
                </a:lnTo>
                <a:cubicBezTo>
                  <a:pt x="315243" y="5169781"/>
                  <a:pt x="315814" y="5167638"/>
                  <a:pt x="315052" y="5166114"/>
                </a:cubicBezTo>
                <a:lnTo>
                  <a:pt x="315052" y="5166114"/>
                </a:lnTo>
                <a:lnTo>
                  <a:pt x="315052" y="5166113"/>
                </a:lnTo>
                <a:lnTo>
                  <a:pt x="308337" y="5133225"/>
                </a:lnTo>
                <a:lnTo>
                  <a:pt x="315482" y="5102461"/>
                </a:lnTo>
                <a:cubicBezTo>
                  <a:pt x="322817" y="5082339"/>
                  <a:pt x="333247" y="5062669"/>
                  <a:pt x="334485" y="5041522"/>
                </a:cubicBezTo>
                <a:cubicBezTo>
                  <a:pt x="335627" y="5022853"/>
                  <a:pt x="349725" y="5003802"/>
                  <a:pt x="360964" y="4987038"/>
                </a:cubicBezTo>
                <a:cubicBezTo>
                  <a:pt x="372538" y="4969748"/>
                  <a:pt x="383790" y="4953853"/>
                  <a:pt x="385799" y="4933805"/>
                </a:cubicBezTo>
                <a:lnTo>
                  <a:pt x="385799" y="4933805"/>
                </a:lnTo>
                <a:lnTo>
                  <a:pt x="385799" y="4933805"/>
                </a:lnTo>
                <a:cubicBezTo>
                  <a:pt x="386468" y="4927122"/>
                  <a:pt x="386111" y="4919979"/>
                  <a:pt x="384396" y="4912168"/>
                </a:cubicBezTo>
                <a:lnTo>
                  <a:pt x="382691" y="4889275"/>
                </a:lnTo>
                <a:lnTo>
                  <a:pt x="387469" y="4867614"/>
                </a:lnTo>
                <a:cubicBezTo>
                  <a:pt x="392589" y="4853636"/>
                  <a:pt x="401352" y="4840633"/>
                  <a:pt x="412401" y="4828917"/>
                </a:cubicBezTo>
                <a:cubicBezTo>
                  <a:pt x="420784" y="4819964"/>
                  <a:pt x="425356" y="4810581"/>
                  <a:pt x="427237" y="4800484"/>
                </a:cubicBezTo>
                <a:lnTo>
                  <a:pt x="427237" y="4800483"/>
                </a:lnTo>
                <a:lnTo>
                  <a:pt x="427237" y="4800483"/>
                </a:lnTo>
                <a:cubicBezTo>
                  <a:pt x="429119" y="4790386"/>
                  <a:pt x="428309" y="4779575"/>
                  <a:pt x="425928" y="4767764"/>
                </a:cubicBezTo>
                <a:cubicBezTo>
                  <a:pt x="420022" y="4738235"/>
                  <a:pt x="419640" y="4707564"/>
                  <a:pt x="416021" y="4677655"/>
                </a:cubicBezTo>
                <a:cubicBezTo>
                  <a:pt x="415259" y="4671176"/>
                  <a:pt x="412591" y="4662986"/>
                  <a:pt x="408019" y="4659174"/>
                </a:cubicBezTo>
                <a:cubicBezTo>
                  <a:pt x="351249" y="4612500"/>
                  <a:pt x="350677" y="4546776"/>
                  <a:pt x="348009" y="4482004"/>
                </a:cubicBezTo>
                <a:lnTo>
                  <a:pt x="347247" y="4363891"/>
                </a:lnTo>
                <a:lnTo>
                  <a:pt x="356201" y="4324646"/>
                </a:lnTo>
                <a:cubicBezTo>
                  <a:pt x="368204" y="4300071"/>
                  <a:pt x="383824" y="4277402"/>
                  <a:pt x="396017" y="4253015"/>
                </a:cubicBezTo>
                <a:cubicBezTo>
                  <a:pt x="400781" y="4243873"/>
                  <a:pt x="400971" y="4232061"/>
                  <a:pt x="401733" y="4221392"/>
                </a:cubicBezTo>
                <a:lnTo>
                  <a:pt x="401733" y="4221391"/>
                </a:lnTo>
                <a:lnTo>
                  <a:pt x="401733" y="4221391"/>
                </a:lnTo>
                <a:lnTo>
                  <a:pt x="401638" y="4192388"/>
                </a:lnTo>
                <a:lnTo>
                  <a:pt x="405543" y="4165384"/>
                </a:lnTo>
                <a:cubicBezTo>
                  <a:pt x="414402" y="4144333"/>
                  <a:pt x="417831" y="4123948"/>
                  <a:pt x="416855" y="4103826"/>
                </a:cubicBezTo>
                <a:lnTo>
                  <a:pt x="416855" y="4103826"/>
                </a:lnTo>
                <a:lnTo>
                  <a:pt x="416855" y="4103825"/>
                </a:lnTo>
                <a:cubicBezTo>
                  <a:pt x="415879" y="4083702"/>
                  <a:pt x="410497" y="4063842"/>
                  <a:pt x="401733" y="4043839"/>
                </a:cubicBezTo>
                <a:cubicBezTo>
                  <a:pt x="395590" y="4029837"/>
                  <a:pt x="391101" y="4016025"/>
                  <a:pt x="388431" y="4002410"/>
                </a:cubicBezTo>
                <a:lnTo>
                  <a:pt x="386040" y="3962160"/>
                </a:lnTo>
                <a:lnTo>
                  <a:pt x="395544" y="3923125"/>
                </a:lnTo>
                <a:cubicBezTo>
                  <a:pt x="400804" y="3910319"/>
                  <a:pt x="408210" y="3897722"/>
                  <a:pt x="417925" y="3885339"/>
                </a:cubicBezTo>
                <a:cubicBezTo>
                  <a:pt x="426689" y="3874195"/>
                  <a:pt x="428975" y="3863193"/>
                  <a:pt x="427308" y="3852620"/>
                </a:cubicBezTo>
                <a:lnTo>
                  <a:pt x="427308" y="3852620"/>
                </a:lnTo>
                <a:lnTo>
                  <a:pt x="427308" y="3852619"/>
                </a:lnTo>
                <a:cubicBezTo>
                  <a:pt x="425642" y="3842046"/>
                  <a:pt x="420022" y="3831902"/>
                  <a:pt x="412973" y="3822472"/>
                </a:cubicBezTo>
                <a:lnTo>
                  <a:pt x="398042" y="3789776"/>
                </a:lnTo>
                <a:lnTo>
                  <a:pt x="404399" y="3754653"/>
                </a:lnTo>
                <a:cubicBezTo>
                  <a:pt x="407067" y="3749126"/>
                  <a:pt x="405733" y="3741316"/>
                  <a:pt x="404781" y="3734838"/>
                </a:cubicBezTo>
                <a:lnTo>
                  <a:pt x="404781" y="3734838"/>
                </a:lnTo>
                <a:lnTo>
                  <a:pt x="404781" y="3734837"/>
                </a:lnTo>
                <a:lnTo>
                  <a:pt x="400733" y="3680164"/>
                </a:lnTo>
                <a:lnTo>
                  <a:pt x="407246" y="3654416"/>
                </a:lnTo>
                <a:cubicBezTo>
                  <a:pt x="411056" y="3646123"/>
                  <a:pt x="416735" y="3638158"/>
                  <a:pt x="424974" y="3630633"/>
                </a:cubicBezTo>
                <a:cubicBezTo>
                  <a:pt x="431452" y="3624726"/>
                  <a:pt x="434118" y="3614820"/>
                  <a:pt x="438500" y="3606818"/>
                </a:cubicBezTo>
                <a:cubicBezTo>
                  <a:pt x="447455" y="3590054"/>
                  <a:pt x="451503" y="3582005"/>
                  <a:pt x="450598" y="3574409"/>
                </a:cubicBezTo>
                <a:lnTo>
                  <a:pt x="450598" y="3574408"/>
                </a:lnTo>
                <a:lnTo>
                  <a:pt x="450598" y="3574408"/>
                </a:lnTo>
                <a:cubicBezTo>
                  <a:pt x="449693" y="3566811"/>
                  <a:pt x="443835" y="3559668"/>
                  <a:pt x="432976" y="3544713"/>
                </a:cubicBezTo>
                <a:cubicBezTo>
                  <a:pt x="421546" y="3529090"/>
                  <a:pt x="409925" y="3507563"/>
                  <a:pt x="410877" y="3489467"/>
                </a:cubicBezTo>
                <a:cubicBezTo>
                  <a:pt x="416591" y="3380305"/>
                  <a:pt x="389159" y="3276480"/>
                  <a:pt x="363250" y="3172654"/>
                </a:cubicBezTo>
                <a:lnTo>
                  <a:pt x="350796" y="3077402"/>
                </a:lnTo>
                <a:lnTo>
                  <a:pt x="362488" y="2982149"/>
                </a:lnTo>
                <a:cubicBezTo>
                  <a:pt x="365441" y="2970576"/>
                  <a:pt x="366442" y="2959157"/>
                  <a:pt x="366072" y="2947863"/>
                </a:cubicBezTo>
                <a:lnTo>
                  <a:pt x="366072" y="2947863"/>
                </a:lnTo>
                <a:lnTo>
                  <a:pt x="366072" y="2947862"/>
                </a:lnTo>
                <a:cubicBezTo>
                  <a:pt x="364965" y="2913982"/>
                  <a:pt x="351534" y="2881226"/>
                  <a:pt x="341533" y="2848793"/>
                </a:cubicBezTo>
                <a:close/>
                <a:moveTo>
                  <a:pt x="817328" y="1508458"/>
                </a:moveTo>
                <a:lnTo>
                  <a:pt x="845421" y="1596213"/>
                </a:lnTo>
                <a:cubicBezTo>
                  <a:pt x="847898" y="1604978"/>
                  <a:pt x="846373" y="1615836"/>
                  <a:pt x="843517" y="1624980"/>
                </a:cubicBezTo>
                <a:cubicBezTo>
                  <a:pt x="833801" y="1656223"/>
                  <a:pt x="809415" y="1676036"/>
                  <a:pt x="786935" y="1697753"/>
                </a:cubicBezTo>
                <a:cubicBezTo>
                  <a:pt x="777029" y="1707279"/>
                  <a:pt x="769981" y="1720423"/>
                  <a:pt x="764267" y="1733188"/>
                </a:cubicBezTo>
                <a:cubicBezTo>
                  <a:pt x="749595" y="1766335"/>
                  <a:pt x="736452" y="1800246"/>
                  <a:pt x="722546" y="1833775"/>
                </a:cubicBezTo>
                <a:cubicBezTo>
                  <a:pt x="721212" y="1837013"/>
                  <a:pt x="717783" y="1839679"/>
                  <a:pt x="714925" y="1842158"/>
                </a:cubicBezTo>
                <a:cubicBezTo>
                  <a:pt x="684824" y="1866922"/>
                  <a:pt x="654535" y="1891497"/>
                  <a:pt x="624434" y="1916454"/>
                </a:cubicBezTo>
                <a:cubicBezTo>
                  <a:pt x="618720" y="1921216"/>
                  <a:pt x="614528" y="1928076"/>
                  <a:pt x="609004" y="1933219"/>
                </a:cubicBezTo>
                <a:cubicBezTo>
                  <a:pt x="601384" y="1940459"/>
                  <a:pt x="594143" y="1949603"/>
                  <a:pt x="584999" y="1953413"/>
                </a:cubicBezTo>
                <a:cubicBezTo>
                  <a:pt x="556234" y="1965224"/>
                  <a:pt x="543850" y="1987894"/>
                  <a:pt x="538516" y="2016469"/>
                </a:cubicBezTo>
                <a:cubicBezTo>
                  <a:pt x="533563" y="2042570"/>
                  <a:pt x="529371" y="2068669"/>
                  <a:pt x="523657" y="2094578"/>
                </a:cubicBezTo>
                <a:cubicBezTo>
                  <a:pt x="516799" y="2126201"/>
                  <a:pt x="509369" y="2157636"/>
                  <a:pt x="500986" y="2188879"/>
                </a:cubicBezTo>
                <a:cubicBezTo>
                  <a:pt x="497366" y="2202404"/>
                  <a:pt x="493176" y="2216692"/>
                  <a:pt x="485746" y="2228314"/>
                </a:cubicBezTo>
                <a:cubicBezTo>
                  <a:pt x="465171" y="2260890"/>
                  <a:pt x="451265" y="2295753"/>
                  <a:pt x="456789" y="2334044"/>
                </a:cubicBezTo>
                <a:cubicBezTo>
                  <a:pt x="461171" y="2364715"/>
                  <a:pt x="449931" y="2390434"/>
                  <a:pt x="432404" y="2409485"/>
                </a:cubicBezTo>
                <a:cubicBezTo>
                  <a:pt x="416497" y="2426822"/>
                  <a:pt x="410353" y="2444777"/>
                  <a:pt x="409472" y="2463017"/>
                </a:cubicBezTo>
                <a:lnTo>
                  <a:pt x="409472" y="2463018"/>
                </a:lnTo>
                <a:lnTo>
                  <a:pt x="409472" y="2463018"/>
                </a:lnTo>
                <a:cubicBezTo>
                  <a:pt x="408591" y="2481259"/>
                  <a:pt x="412972" y="2499786"/>
                  <a:pt x="418115" y="2518265"/>
                </a:cubicBezTo>
                <a:lnTo>
                  <a:pt x="421759" y="2545007"/>
                </a:lnTo>
                <a:lnTo>
                  <a:pt x="417545" y="2571034"/>
                </a:lnTo>
                <a:cubicBezTo>
                  <a:pt x="405543" y="2612945"/>
                  <a:pt x="372966" y="2640950"/>
                  <a:pt x="344391" y="2668001"/>
                </a:cubicBezTo>
                <a:cubicBezTo>
                  <a:pt x="320006" y="2691054"/>
                  <a:pt x="306290" y="2716963"/>
                  <a:pt x="296001" y="2745348"/>
                </a:cubicBezTo>
                <a:lnTo>
                  <a:pt x="296001" y="2745352"/>
                </a:lnTo>
                <a:lnTo>
                  <a:pt x="289670" y="2770758"/>
                </a:lnTo>
                <a:lnTo>
                  <a:pt x="290080" y="2778006"/>
                </a:lnTo>
                <a:lnTo>
                  <a:pt x="289301" y="2782305"/>
                </a:lnTo>
                <a:lnTo>
                  <a:pt x="290501" y="2785440"/>
                </a:lnTo>
                <a:lnTo>
                  <a:pt x="290929" y="2793023"/>
                </a:lnTo>
                <a:lnTo>
                  <a:pt x="300579" y="2811780"/>
                </a:lnTo>
                <a:lnTo>
                  <a:pt x="300582" y="2811787"/>
                </a:lnTo>
                <a:lnTo>
                  <a:pt x="300583" y="2811787"/>
                </a:lnTo>
                <a:lnTo>
                  <a:pt x="300579" y="2811780"/>
                </a:lnTo>
                <a:lnTo>
                  <a:pt x="290501" y="2785440"/>
                </a:lnTo>
                <a:lnTo>
                  <a:pt x="290080" y="2778006"/>
                </a:lnTo>
                <a:lnTo>
                  <a:pt x="296001" y="2745352"/>
                </a:lnTo>
                <a:lnTo>
                  <a:pt x="296001" y="2745349"/>
                </a:lnTo>
                <a:cubicBezTo>
                  <a:pt x="306290" y="2716964"/>
                  <a:pt x="320006" y="2691055"/>
                  <a:pt x="344391" y="2668002"/>
                </a:cubicBezTo>
                <a:cubicBezTo>
                  <a:pt x="372966" y="2640951"/>
                  <a:pt x="405543" y="2612946"/>
                  <a:pt x="417545" y="2571035"/>
                </a:cubicBezTo>
                <a:cubicBezTo>
                  <a:pt x="420117" y="2561986"/>
                  <a:pt x="421593" y="2553556"/>
                  <a:pt x="421760" y="2545007"/>
                </a:cubicBezTo>
                <a:lnTo>
                  <a:pt x="421759" y="2545007"/>
                </a:lnTo>
                <a:lnTo>
                  <a:pt x="421760" y="2545006"/>
                </a:lnTo>
                <a:cubicBezTo>
                  <a:pt x="421926" y="2536457"/>
                  <a:pt x="420783" y="2527790"/>
                  <a:pt x="418115" y="2518264"/>
                </a:cubicBezTo>
                <a:cubicBezTo>
                  <a:pt x="415544" y="2509025"/>
                  <a:pt x="413163" y="2499773"/>
                  <a:pt x="411535" y="2490551"/>
                </a:cubicBezTo>
                <a:lnTo>
                  <a:pt x="409472" y="2463018"/>
                </a:lnTo>
                <a:lnTo>
                  <a:pt x="415303" y="2435913"/>
                </a:lnTo>
                <a:cubicBezTo>
                  <a:pt x="418938" y="2426977"/>
                  <a:pt x="424451" y="2418154"/>
                  <a:pt x="432404" y="2409486"/>
                </a:cubicBezTo>
                <a:cubicBezTo>
                  <a:pt x="449931" y="2390435"/>
                  <a:pt x="461171" y="2364716"/>
                  <a:pt x="456789" y="2334045"/>
                </a:cubicBezTo>
                <a:cubicBezTo>
                  <a:pt x="451265" y="2295754"/>
                  <a:pt x="465171" y="2260891"/>
                  <a:pt x="485746" y="2228315"/>
                </a:cubicBezTo>
                <a:cubicBezTo>
                  <a:pt x="493176" y="2216693"/>
                  <a:pt x="497366" y="2202405"/>
                  <a:pt x="500986" y="2188880"/>
                </a:cubicBezTo>
                <a:cubicBezTo>
                  <a:pt x="509369" y="2157637"/>
                  <a:pt x="516799" y="2126202"/>
                  <a:pt x="523657" y="2094579"/>
                </a:cubicBezTo>
                <a:cubicBezTo>
                  <a:pt x="529371" y="2068670"/>
                  <a:pt x="533563" y="2042571"/>
                  <a:pt x="538516" y="2016470"/>
                </a:cubicBezTo>
                <a:cubicBezTo>
                  <a:pt x="543850" y="1987895"/>
                  <a:pt x="556234" y="1965225"/>
                  <a:pt x="584999" y="1953414"/>
                </a:cubicBezTo>
                <a:cubicBezTo>
                  <a:pt x="594143" y="1949604"/>
                  <a:pt x="601384" y="1940460"/>
                  <a:pt x="609004" y="1933220"/>
                </a:cubicBezTo>
                <a:cubicBezTo>
                  <a:pt x="614528" y="1928077"/>
                  <a:pt x="618720" y="1921217"/>
                  <a:pt x="624434" y="1916455"/>
                </a:cubicBezTo>
                <a:cubicBezTo>
                  <a:pt x="654535" y="1891498"/>
                  <a:pt x="684824" y="1866923"/>
                  <a:pt x="714925" y="1842159"/>
                </a:cubicBezTo>
                <a:cubicBezTo>
                  <a:pt x="717783" y="1839680"/>
                  <a:pt x="721212" y="1837014"/>
                  <a:pt x="722546" y="1833776"/>
                </a:cubicBezTo>
                <a:cubicBezTo>
                  <a:pt x="736452" y="1800247"/>
                  <a:pt x="749596" y="1766336"/>
                  <a:pt x="764267" y="1733189"/>
                </a:cubicBezTo>
                <a:cubicBezTo>
                  <a:pt x="769981" y="1720424"/>
                  <a:pt x="777029" y="1707280"/>
                  <a:pt x="786936" y="1697754"/>
                </a:cubicBezTo>
                <a:cubicBezTo>
                  <a:pt x="809416" y="1676037"/>
                  <a:pt x="833801" y="1656224"/>
                  <a:pt x="843517" y="1624981"/>
                </a:cubicBezTo>
                <a:cubicBezTo>
                  <a:pt x="846374" y="1615837"/>
                  <a:pt x="847899" y="1604979"/>
                  <a:pt x="845422" y="1596214"/>
                </a:cubicBezTo>
                <a:close/>
                <a:moveTo>
                  <a:pt x="792926" y="1453958"/>
                </a:moveTo>
                <a:lnTo>
                  <a:pt x="798723" y="1459073"/>
                </a:lnTo>
                <a:lnTo>
                  <a:pt x="807941" y="1481572"/>
                </a:lnTo>
                <a:lnTo>
                  <a:pt x="798724" y="1459074"/>
                </a:lnTo>
                <a:lnTo>
                  <a:pt x="798723" y="1459073"/>
                </a:lnTo>
                <a:lnTo>
                  <a:pt x="798723" y="1459073"/>
                </a:lnTo>
                <a:close/>
                <a:moveTo>
                  <a:pt x="779530" y="1268758"/>
                </a:moveTo>
                <a:lnTo>
                  <a:pt x="774363" y="1286069"/>
                </a:lnTo>
                <a:cubicBezTo>
                  <a:pt x="759789" y="1306930"/>
                  <a:pt x="753550" y="1328552"/>
                  <a:pt x="752025" y="1350627"/>
                </a:cubicBezTo>
                <a:lnTo>
                  <a:pt x="757620" y="1413840"/>
                </a:lnTo>
                <a:lnTo>
                  <a:pt x="752026" y="1350628"/>
                </a:lnTo>
                <a:cubicBezTo>
                  <a:pt x="753550" y="1328553"/>
                  <a:pt x="759790" y="1306930"/>
                  <a:pt x="774363" y="1286070"/>
                </a:cubicBezTo>
                <a:cubicBezTo>
                  <a:pt x="777506" y="1281689"/>
                  <a:pt x="779078" y="1275402"/>
                  <a:pt x="779530" y="1268758"/>
                </a:cubicBezTo>
                <a:close/>
                <a:moveTo>
                  <a:pt x="837801" y="773035"/>
                </a:moveTo>
                <a:lnTo>
                  <a:pt x="829801" y="854379"/>
                </a:lnTo>
                <a:cubicBezTo>
                  <a:pt x="827515" y="878956"/>
                  <a:pt x="826753" y="903722"/>
                  <a:pt x="798747" y="915343"/>
                </a:cubicBezTo>
                <a:cubicBezTo>
                  <a:pt x="794365" y="917059"/>
                  <a:pt x="791127" y="922773"/>
                  <a:pt x="788269" y="927155"/>
                </a:cubicBezTo>
                <a:cubicBezTo>
                  <a:pt x="744261" y="994785"/>
                  <a:pt x="745405" y="1030980"/>
                  <a:pt x="791889" y="1097087"/>
                </a:cubicBezTo>
                <a:cubicBezTo>
                  <a:pt x="796651" y="1103945"/>
                  <a:pt x="800081" y="1118613"/>
                  <a:pt x="796271" y="1123185"/>
                </a:cubicBezTo>
                <a:cubicBezTo>
                  <a:pt x="780459" y="1142617"/>
                  <a:pt x="773411" y="1162954"/>
                  <a:pt x="771553" y="1184029"/>
                </a:cubicBezTo>
                <a:cubicBezTo>
                  <a:pt x="773411" y="1162954"/>
                  <a:pt x="780460" y="1142618"/>
                  <a:pt x="796272" y="1123186"/>
                </a:cubicBezTo>
                <a:cubicBezTo>
                  <a:pt x="800082" y="1118614"/>
                  <a:pt x="796652" y="1103946"/>
                  <a:pt x="791890" y="1097088"/>
                </a:cubicBezTo>
                <a:cubicBezTo>
                  <a:pt x="745406" y="1030981"/>
                  <a:pt x="744262" y="994786"/>
                  <a:pt x="788270" y="927156"/>
                </a:cubicBezTo>
                <a:cubicBezTo>
                  <a:pt x="791128" y="922774"/>
                  <a:pt x="794366" y="917060"/>
                  <a:pt x="798748" y="915344"/>
                </a:cubicBezTo>
                <a:cubicBezTo>
                  <a:pt x="826753" y="903723"/>
                  <a:pt x="827515" y="878957"/>
                  <a:pt x="829801" y="854380"/>
                </a:cubicBezTo>
                <a:cubicBezTo>
                  <a:pt x="832277" y="827330"/>
                  <a:pt x="835515" y="800277"/>
                  <a:pt x="837801" y="773036"/>
                </a:cubicBezTo>
                <a:close/>
                <a:moveTo>
                  <a:pt x="782400" y="517851"/>
                </a:moveTo>
                <a:lnTo>
                  <a:pt x="791317" y="556047"/>
                </a:lnTo>
                <a:cubicBezTo>
                  <a:pt x="793413" y="564048"/>
                  <a:pt x="798937" y="572622"/>
                  <a:pt x="797795" y="580050"/>
                </a:cubicBezTo>
                <a:cubicBezTo>
                  <a:pt x="794461" y="601578"/>
                  <a:pt x="796890" y="622201"/>
                  <a:pt x="801176" y="642537"/>
                </a:cubicBezTo>
                <a:lnTo>
                  <a:pt x="813700" y="694928"/>
                </a:lnTo>
                <a:lnTo>
                  <a:pt x="801177" y="642538"/>
                </a:lnTo>
                <a:cubicBezTo>
                  <a:pt x="796891" y="622201"/>
                  <a:pt x="794462" y="601579"/>
                  <a:pt x="797796" y="580051"/>
                </a:cubicBezTo>
                <a:cubicBezTo>
                  <a:pt x="798938" y="572623"/>
                  <a:pt x="793414" y="564049"/>
                  <a:pt x="791318" y="556048"/>
                </a:cubicBezTo>
                <a:close/>
                <a:moveTo>
                  <a:pt x="769105" y="298169"/>
                </a:moveTo>
                <a:lnTo>
                  <a:pt x="783887" y="313533"/>
                </a:lnTo>
                <a:lnTo>
                  <a:pt x="786245" y="324058"/>
                </a:lnTo>
                <a:cubicBezTo>
                  <a:pt x="786031" y="328964"/>
                  <a:pt x="785126" y="334584"/>
                  <a:pt x="784459" y="338870"/>
                </a:cubicBezTo>
                <a:cubicBezTo>
                  <a:pt x="781601" y="357921"/>
                  <a:pt x="774363" y="376781"/>
                  <a:pt x="774553" y="395640"/>
                </a:cubicBezTo>
                <a:lnTo>
                  <a:pt x="778363" y="367328"/>
                </a:lnTo>
                <a:cubicBezTo>
                  <a:pt x="780506" y="357874"/>
                  <a:pt x="783031" y="348396"/>
                  <a:pt x="784460" y="338871"/>
                </a:cubicBezTo>
                <a:cubicBezTo>
                  <a:pt x="785794" y="330299"/>
                  <a:pt x="788080" y="316390"/>
                  <a:pt x="783888" y="313534"/>
                </a:cubicBezTo>
                <a:lnTo>
                  <a:pt x="783887" y="313533"/>
                </a:lnTo>
                <a:lnTo>
                  <a:pt x="783887" y="313533"/>
                </a:lnTo>
                <a:close/>
                <a:moveTo>
                  <a:pt x="761560" y="281568"/>
                </a:moveTo>
                <a:lnTo>
                  <a:pt x="766454" y="295415"/>
                </a:lnTo>
                <a:lnTo>
                  <a:pt x="766455" y="295415"/>
                </a:lnTo>
                <a:close/>
                <a:moveTo>
                  <a:pt x="774880" y="24486"/>
                </a:moveTo>
                <a:lnTo>
                  <a:pt x="777142" y="74129"/>
                </a:lnTo>
                <a:cubicBezTo>
                  <a:pt x="775758" y="100174"/>
                  <a:pt x="771253" y="125876"/>
                  <a:pt x="767023" y="151569"/>
                </a:cubicBezTo>
                <a:lnTo>
                  <a:pt x="766824" y="153388"/>
                </a:lnTo>
                <a:lnTo>
                  <a:pt x="763010" y="177271"/>
                </a:lnTo>
                <a:lnTo>
                  <a:pt x="758551" y="228944"/>
                </a:lnTo>
                <a:lnTo>
                  <a:pt x="758551" y="228948"/>
                </a:lnTo>
                <a:lnTo>
                  <a:pt x="758551" y="228949"/>
                </a:lnTo>
                <a:lnTo>
                  <a:pt x="758551" y="228944"/>
                </a:lnTo>
                <a:lnTo>
                  <a:pt x="766824" y="153388"/>
                </a:lnTo>
                <a:lnTo>
                  <a:pt x="771220" y="125861"/>
                </a:lnTo>
                <a:cubicBezTo>
                  <a:pt x="773910" y="108703"/>
                  <a:pt x="776220" y="91492"/>
                  <a:pt x="777143" y="74129"/>
                </a:cubicBezTo>
                <a:close/>
                <a:moveTo>
                  <a:pt x="313353" y="0"/>
                </a:moveTo>
                <a:lnTo>
                  <a:pt x="777461" y="0"/>
                </a:lnTo>
                <a:lnTo>
                  <a:pt x="774743" y="21486"/>
                </a:lnTo>
                <a:lnTo>
                  <a:pt x="777461" y="1"/>
                </a:lnTo>
                <a:lnTo>
                  <a:pt x="4543953" y="2"/>
                </a:lnTo>
                <a:lnTo>
                  <a:pt x="4543953" y="6858002"/>
                </a:lnTo>
                <a:lnTo>
                  <a:pt x="284400" y="6858002"/>
                </a:lnTo>
                <a:lnTo>
                  <a:pt x="284400" y="6858001"/>
                </a:lnTo>
                <a:lnTo>
                  <a:pt x="284400" y="6858001"/>
                </a:lnTo>
                <a:lnTo>
                  <a:pt x="278237" y="6812064"/>
                </a:lnTo>
                <a:lnTo>
                  <a:pt x="283011" y="6776800"/>
                </a:lnTo>
                <a:cubicBezTo>
                  <a:pt x="286107" y="6765164"/>
                  <a:pt x="290857" y="6753698"/>
                  <a:pt x="297715" y="6742553"/>
                </a:cubicBezTo>
                <a:cubicBezTo>
                  <a:pt x="306003" y="6729219"/>
                  <a:pt x="311147" y="6716169"/>
                  <a:pt x="311551" y="6702977"/>
                </a:cubicBezTo>
                <a:lnTo>
                  <a:pt x="311551" y="6702976"/>
                </a:lnTo>
                <a:lnTo>
                  <a:pt x="311551" y="6702976"/>
                </a:lnTo>
                <a:cubicBezTo>
                  <a:pt x="311956" y="6689783"/>
                  <a:pt x="307622" y="6676448"/>
                  <a:pt x="296953" y="6662541"/>
                </a:cubicBezTo>
                <a:cubicBezTo>
                  <a:pt x="293286" y="6657825"/>
                  <a:pt x="290989" y="6651967"/>
                  <a:pt x="289870" y="6645552"/>
                </a:cubicBezTo>
                <a:lnTo>
                  <a:pt x="289858" y="6625225"/>
                </a:lnTo>
                <a:lnTo>
                  <a:pt x="306480" y="6588626"/>
                </a:lnTo>
                <a:cubicBezTo>
                  <a:pt x="312576" y="6582147"/>
                  <a:pt x="318672" y="6575479"/>
                  <a:pt x="328959" y="6564621"/>
                </a:cubicBezTo>
                <a:lnTo>
                  <a:pt x="328959" y="6564620"/>
                </a:lnTo>
                <a:lnTo>
                  <a:pt x="306480" y="6588625"/>
                </a:lnTo>
                <a:cubicBezTo>
                  <a:pt x="298003" y="6597578"/>
                  <a:pt x="291954" y="6611342"/>
                  <a:pt x="289858" y="6625224"/>
                </a:cubicBezTo>
                <a:lnTo>
                  <a:pt x="289858" y="6625225"/>
                </a:lnTo>
                <a:lnTo>
                  <a:pt x="289858" y="6625225"/>
                </a:lnTo>
                <a:cubicBezTo>
                  <a:pt x="287762" y="6639108"/>
                  <a:pt x="289619" y="6653111"/>
                  <a:pt x="296953" y="6662542"/>
                </a:cubicBezTo>
                <a:cubicBezTo>
                  <a:pt x="302288" y="6669496"/>
                  <a:pt x="306038" y="6676306"/>
                  <a:pt x="308405" y="6683027"/>
                </a:cubicBezTo>
                <a:lnTo>
                  <a:pt x="311551" y="6702976"/>
                </a:lnTo>
                <a:lnTo>
                  <a:pt x="297715" y="6742552"/>
                </a:lnTo>
                <a:cubicBezTo>
                  <a:pt x="283999" y="6764841"/>
                  <a:pt x="278713" y="6788417"/>
                  <a:pt x="278237" y="6812063"/>
                </a:cubicBezTo>
                <a:lnTo>
                  <a:pt x="278237" y="6812064"/>
                </a:lnTo>
                <a:lnTo>
                  <a:pt x="278237" y="6812064"/>
                </a:lnTo>
                <a:lnTo>
                  <a:pt x="284400" y="6858001"/>
                </a:lnTo>
                <a:lnTo>
                  <a:pt x="112147" y="6858001"/>
                </a:lnTo>
                <a:lnTo>
                  <a:pt x="102447" y="6815516"/>
                </a:lnTo>
                <a:cubicBezTo>
                  <a:pt x="96923" y="6793035"/>
                  <a:pt x="87016" y="6771319"/>
                  <a:pt x="83396" y="6748458"/>
                </a:cubicBezTo>
                <a:cubicBezTo>
                  <a:pt x="74824" y="6694164"/>
                  <a:pt x="68728" y="6639488"/>
                  <a:pt x="61870" y="6584812"/>
                </a:cubicBezTo>
                <a:cubicBezTo>
                  <a:pt x="54821" y="6528424"/>
                  <a:pt x="47391" y="6472225"/>
                  <a:pt x="41105" y="6415833"/>
                </a:cubicBezTo>
                <a:cubicBezTo>
                  <a:pt x="37865" y="6384972"/>
                  <a:pt x="37295" y="6353919"/>
                  <a:pt x="34247" y="6323058"/>
                </a:cubicBezTo>
                <a:cubicBezTo>
                  <a:pt x="31579" y="6296005"/>
                  <a:pt x="26626" y="6269144"/>
                  <a:pt x="23386" y="6242093"/>
                </a:cubicBezTo>
                <a:cubicBezTo>
                  <a:pt x="20720" y="6218660"/>
                  <a:pt x="19196" y="6195037"/>
                  <a:pt x="16528" y="6171605"/>
                </a:cubicBezTo>
                <a:cubicBezTo>
                  <a:pt x="12148" y="6134075"/>
                  <a:pt x="7194" y="6096736"/>
                  <a:pt x="2622" y="6059397"/>
                </a:cubicBezTo>
                <a:lnTo>
                  <a:pt x="0" y="6041769"/>
                </a:lnTo>
                <a:lnTo>
                  <a:pt x="0" y="6000937"/>
                </a:lnTo>
                <a:lnTo>
                  <a:pt x="3670" y="5957595"/>
                </a:lnTo>
                <a:lnTo>
                  <a:pt x="0" y="5912511"/>
                </a:lnTo>
                <a:lnTo>
                  <a:pt x="0" y="5886401"/>
                </a:lnTo>
                <a:lnTo>
                  <a:pt x="1098" y="5864318"/>
                </a:lnTo>
                <a:cubicBezTo>
                  <a:pt x="7576" y="5839361"/>
                  <a:pt x="16720" y="5815169"/>
                  <a:pt x="24720" y="5790592"/>
                </a:cubicBezTo>
                <a:cubicBezTo>
                  <a:pt x="25672" y="5787924"/>
                  <a:pt x="25864" y="5784686"/>
                  <a:pt x="26434" y="5781830"/>
                </a:cubicBezTo>
                <a:cubicBezTo>
                  <a:pt x="29675" y="5765635"/>
                  <a:pt x="32913" y="5749634"/>
                  <a:pt x="35771" y="5733440"/>
                </a:cubicBezTo>
                <a:cubicBezTo>
                  <a:pt x="37295" y="5724678"/>
                  <a:pt x="37485" y="5715723"/>
                  <a:pt x="38819" y="5706959"/>
                </a:cubicBezTo>
                <a:cubicBezTo>
                  <a:pt x="44153" y="5673050"/>
                  <a:pt x="35199" y="5635711"/>
                  <a:pt x="58250" y="5606372"/>
                </a:cubicBezTo>
                <a:cubicBezTo>
                  <a:pt x="73110" y="5587321"/>
                  <a:pt x="69680" y="5568842"/>
                  <a:pt x="67394" y="5548460"/>
                </a:cubicBezTo>
                <a:cubicBezTo>
                  <a:pt x="65680" y="5533027"/>
                  <a:pt x="66252" y="5517215"/>
                  <a:pt x="66060" y="5501594"/>
                </a:cubicBezTo>
                <a:cubicBezTo>
                  <a:pt x="65490" y="5474161"/>
                  <a:pt x="65298" y="5446728"/>
                  <a:pt x="64346" y="5419295"/>
                </a:cubicBezTo>
                <a:cubicBezTo>
                  <a:pt x="63966" y="5410531"/>
                  <a:pt x="59202" y="5401579"/>
                  <a:pt x="59964" y="5393005"/>
                </a:cubicBezTo>
                <a:cubicBezTo>
                  <a:pt x="63584" y="5353379"/>
                  <a:pt x="69300" y="5313754"/>
                  <a:pt x="72538" y="5274129"/>
                </a:cubicBezTo>
                <a:cubicBezTo>
                  <a:pt x="74442" y="5251650"/>
                  <a:pt x="70824" y="5228597"/>
                  <a:pt x="73490" y="5206308"/>
                </a:cubicBezTo>
                <a:cubicBezTo>
                  <a:pt x="76538" y="5180591"/>
                  <a:pt x="84348" y="5155445"/>
                  <a:pt x="89113" y="5129916"/>
                </a:cubicBezTo>
                <a:cubicBezTo>
                  <a:pt x="90445" y="5122867"/>
                  <a:pt x="88731" y="5115057"/>
                  <a:pt x="88351" y="5107627"/>
                </a:cubicBezTo>
                <a:cubicBezTo>
                  <a:pt x="87968" y="5099245"/>
                  <a:pt x="87206" y="5091052"/>
                  <a:pt x="87016" y="5082670"/>
                </a:cubicBezTo>
                <a:cubicBezTo>
                  <a:pt x="86634" y="5057141"/>
                  <a:pt x="87206" y="5031614"/>
                  <a:pt x="85872" y="5006086"/>
                </a:cubicBezTo>
                <a:cubicBezTo>
                  <a:pt x="85110" y="4990465"/>
                  <a:pt x="77300" y="4974082"/>
                  <a:pt x="80158" y="4959602"/>
                </a:cubicBezTo>
                <a:cubicBezTo>
                  <a:pt x="85682" y="4930075"/>
                  <a:pt x="73300" y="4900546"/>
                  <a:pt x="83586" y="4871019"/>
                </a:cubicBezTo>
                <a:cubicBezTo>
                  <a:pt x="86634" y="4861873"/>
                  <a:pt x="79014" y="4849300"/>
                  <a:pt x="78634" y="4838250"/>
                </a:cubicBezTo>
                <a:cubicBezTo>
                  <a:pt x="77682" y="4810627"/>
                  <a:pt x="77872" y="4783004"/>
                  <a:pt x="78062" y="4755381"/>
                </a:cubicBezTo>
                <a:cubicBezTo>
                  <a:pt x="78252" y="4730614"/>
                  <a:pt x="75586" y="4704895"/>
                  <a:pt x="80920" y="4681083"/>
                </a:cubicBezTo>
                <a:cubicBezTo>
                  <a:pt x="86634" y="4656126"/>
                  <a:pt x="85872" y="4633647"/>
                  <a:pt x="79396" y="4609452"/>
                </a:cubicBezTo>
                <a:cubicBezTo>
                  <a:pt x="75014" y="4592878"/>
                  <a:pt x="74442" y="4575351"/>
                  <a:pt x="73110" y="4558207"/>
                </a:cubicBezTo>
                <a:cubicBezTo>
                  <a:pt x="71586" y="4539728"/>
                  <a:pt x="75586" y="4519343"/>
                  <a:pt x="69300" y="4502579"/>
                </a:cubicBezTo>
                <a:cubicBezTo>
                  <a:pt x="50629" y="4452665"/>
                  <a:pt x="46629" y="4401419"/>
                  <a:pt x="46629" y="4349222"/>
                </a:cubicBezTo>
                <a:cubicBezTo>
                  <a:pt x="46629" y="4339695"/>
                  <a:pt x="49295" y="4329979"/>
                  <a:pt x="52153" y="4320837"/>
                </a:cubicBezTo>
                <a:cubicBezTo>
                  <a:pt x="69300" y="4267493"/>
                  <a:pt x="67776" y="4213961"/>
                  <a:pt x="57297" y="4159667"/>
                </a:cubicBezTo>
                <a:cubicBezTo>
                  <a:pt x="55011" y="4148427"/>
                  <a:pt x="54629" y="4135854"/>
                  <a:pt x="56915" y="4124614"/>
                </a:cubicBezTo>
                <a:cubicBezTo>
                  <a:pt x="63584" y="4092989"/>
                  <a:pt x="74634" y="4062318"/>
                  <a:pt x="79396" y="4030503"/>
                </a:cubicBezTo>
                <a:cubicBezTo>
                  <a:pt x="87206" y="3977925"/>
                  <a:pt x="60918" y="3932394"/>
                  <a:pt x="43771" y="3885338"/>
                </a:cubicBezTo>
                <a:cubicBezTo>
                  <a:pt x="31627" y="3851761"/>
                  <a:pt x="8016" y="3821935"/>
                  <a:pt x="426" y="3786777"/>
                </a:cubicBezTo>
                <a:lnTo>
                  <a:pt x="0" y="3773897"/>
                </a:lnTo>
                <a:lnTo>
                  <a:pt x="0" y="3393882"/>
                </a:lnTo>
                <a:lnTo>
                  <a:pt x="11838" y="3359516"/>
                </a:lnTo>
                <a:cubicBezTo>
                  <a:pt x="14434" y="3346205"/>
                  <a:pt x="14910" y="3332774"/>
                  <a:pt x="12910" y="3318771"/>
                </a:cubicBezTo>
                <a:cubicBezTo>
                  <a:pt x="12243" y="3314104"/>
                  <a:pt x="9909" y="3308770"/>
                  <a:pt x="6718" y="3304079"/>
                </a:cubicBezTo>
                <a:lnTo>
                  <a:pt x="0" y="3297657"/>
                </a:lnTo>
                <a:lnTo>
                  <a:pt x="0" y="3207867"/>
                </a:lnTo>
                <a:lnTo>
                  <a:pt x="15553" y="3186771"/>
                </a:lnTo>
                <a:cubicBezTo>
                  <a:pt x="28483" y="3162329"/>
                  <a:pt x="30484" y="3134647"/>
                  <a:pt x="36341" y="3107500"/>
                </a:cubicBezTo>
                <a:cubicBezTo>
                  <a:pt x="41105" y="3085403"/>
                  <a:pt x="41295" y="3064827"/>
                  <a:pt x="38057" y="3042728"/>
                </a:cubicBezTo>
                <a:cubicBezTo>
                  <a:pt x="30817" y="2994722"/>
                  <a:pt x="41105" y="2948047"/>
                  <a:pt x="54249" y="2901943"/>
                </a:cubicBezTo>
                <a:cubicBezTo>
                  <a:pt x="63012" y="2871462"/>
                  <a:pt x="68346" y="2840219"/>
                  <a:pt x="77300" y="2809930"/>
                </a:cubicBezTo>
                <a:cubicBezTo>
                  <a:pt x="84158" y="2787259"/>
                  <a:pt x="92351" y="2764590"/>
                  <a:pt x="103399" y="2743826"/>
                </a:cubicBezTo>
                <a:cubicBezTo>
                  <a:pt x="119594" y="2713723"/>
                  <a:pt x="143978" y="2687436"/>
                  <a:pt x="137500" y="2649143"/>
                </a:cubicBezTo>
                <a:cubicBezTo>
                  <a:pt x="131786" y="2615421"/>
                  <a:pt x="143786" y="2584942"/>
                  <a:pt x="155217" y="2554079"/>
                </a:cubicBezTo>
                <a:cubicBezTo>
                  <a:pt x="163599" y="2531409"/>
                  <a:pt x="172173" y="2508742"/>
                  <a:pt x="177507" y="2485307"/>
                </a:cubicBezTo>
                <a:cubicBezTo>
                  <a:pt x="183794" y="2457492"/>
                  <a:pt x="181126" y="2426059"/>
                  <a:pt x="192748" y="2401292"/>
                </a:cubicBezTo>
                <a:cubicBezTo>
                  <a:pt x="204940" y="2375383"/>
                  <a:pt x="196748" y="2353859"/>
                  <a:pt x="193318" y="2330806"/>
                </a:cubicBezTo>
                <a:cubicBezTo>
                  <a:pt x="187984" y="2294039"/>
                  <a:pt x="178077" y="2257459"/>
                  <a:pt x="190652" y="2220312"/>
                </a:cubicBezTo>
                <a:cubicBezTo>
                  <a:pt x="205892" y="2175163"/>
                  <a:pt x="222275" y="2130393"/>
                  <a:pt x="236753" y="2085054"/>
                </a:cubicBezTo>
                <a:cubicBezTo>
                  <a:pt x="242280" y="2067525"/>
                  <a:pt x="244566" y="2048668"/>
                  <a:pt x="247042" y="2030378"/>
                </a:cubicBezTo>
                <a:cubicBezTo>
                  <a:pt x="249138" y="2013043"/>
                  <a:pt x="243804" y="1992279"/>
                  <a:pt x="251804" y="1978940"/>
                </a:cubicBezTo>
                <a:cubicBezTo>
                  <a:pt x="272379" y="1944649"/>
                  <a:pt x="282475" y="1909408"/>
                  <a:pt x="282475" y="1869780"/>
                </a:cubicBezTo>
                <a:cubicBezTo>
                  <a:pt x="282475" y="1854920"/>
                  <a:pt x="291049" y="1840441"/>
                  <a:pt x="292573" y="1825393"/>
                </a:cubicBezTo>
                <a:cubicBezTo>
                  <a:pt x="294477" y="1804816"/>
                  <a:pt x="299622" y="1781194"/>
                  <a:pt x="292381" y="1763287"/>
                </a:cubicBezTo>
                <a:cubicBezTo>
                  <a:pt x="275237" y="1721185"/>
                  <a:pt x="289525" y="1687086"/>
                  <a:pt x="306480" y="1650317"/>
                </a:cubicBezTo>
                <a:cubicBezTo>
                  <a:pt x="323244" y="1614120"/>
                  <a:pt x="336579" y="1576019"/>
                  <a:pt x="347629" y="1537537"/>
                </a:cubicBezTo>
                <a:cubicBezTo>
                  <a:pt x="351629" y="1523059"/>
                  <a:pt x="344961" y="1505724"/>
                  <a:pt x="343629" y="1489720"/>
                </a:cubicBezTo>
                <a:cubicBezTo>
                  <a:pt x="343247" y="1484004"/>
                  <a:pt x="342675" y="1477717"/>
                  <a:pt x="344581" y="1472575"/>
                </a:cubicBezTo>
                <a:cubicBezTo>
                  <a:pt x="362870" y="1422854"/>
                  <a:pt x="376776" y="1372368"/>
                  <a:pt x="367252" y="1318456"/>
                </a:cubicBezTo>
                <a:cubicBezTo>
                  <a:pt x="366298" y="1313504"/>
                  <a:pt x="368394" y="1307978"/>
                  <a:pt x="369728" y="1303024"/>
                </a:cubicBezTo>
                <a:cubicBezTo>
                  <a:pt x="376586" y="1278829"/>
                  <a:pt x="387444" y="1255206"/>
                  <a:pt x="389921" y="1230633"/>
                </a:cubicBezTo>
                <a:cubicBezTo>
                  <a:pt x="396017" y="1170051"/>
                  <a:pt x="398495" y="1109091"/>
                  <a:pt x="402495" y="1048125"/>
                </a:cubicBezTo>
                <a:cubicBezTo>
                  <a:pt x="402685" y="1044315"/>
                  <a:pt x="402685" y="1040315"/>
                  <a:pt x="404019" y="1036887"/>
                </a:cubicBezTo>
                <a:cubicBezTo>
                  <a:pt x="412211" y="1014406"/>
                  <a:pt x="409543" y="994785"/>
                  <a:pt x="393923" y="975733"/>
                </a:cubicBezTo>
                <a:cubicBezTo>
                  <a:pt x="387064" y="967350"/>
                  <a:pt x="383444" y="955920"/>
                  <a:pt x="379634" y="945444"/>
                </a:cubicBezTo>
                <a:cubicBezTo>
                  <a:pt x="373918" y="930011"/>
                  <a:pt x="368394" y="914200"/>
                  <a:pt x="364774" y="898198"/>
                </a:cubicBezTo>
                <a:cubicBezTo>
                  <a:pt x="361346" y="882384"/>
                  <a:pt x="356583" y="865430"/>
                  <a:pt x="359250" y="850189"/>
                </a:cubicBezTo>
                <a:cubicBezTo>
                  <a:pt x="364012" y="822756"/>
                  <a:pt x="374680" y="796655"/>
                  <a:pt x="381730" y="769605"/>
                </a:cubicBezTo>
                <a:cubicBezTo>
                  <a:pt x="384206" y="760270"/>
                  <a:pt x="383824" y="749982"/>
                  <a:pt x="384016" y="740268"/>
                </a:cubicBezTo>
                <a:cubicBezTo>
                  <a:pt x="384586" y="717977"/>
                  <a:pt x="379062" y="695116"/>
                  <a:pt x="394875" y="674923"/>
                </a:cubicBezTo>
                <a:cubicBezTo>
                  <a:pt x="409733" y="656255"/>
                  <a:pt x="405353" y="637392"/>
                  <a:pt x="394113" y="617772"/>
                </a:cubicBezTo>
                <a:cubicBezTo>
                  <a:pt x="386110" y="603673"/>
                  <a:pt x="379824" y="587672"/>
                  <a:pt x="376776" y="571860"/>
                </a:cubicBezTo>
                <a:cubicBezTo>
                  <a:pt x="372586" y="550141"/>
                  <a:pt x="370870" y="528615"/>
                  <a:pt x="373348" y="505182"/>
                </a:cubicBezTo>
                <a:cubicBezTo>
                  <a:pt x="375062" y="488607"/>
                  <a:pt x="375824" y="475081"/>
                  <a:pt x="385920" y="462126"/>
                </a:cubicBezTo>
                <a:cubicBezTo>
                  <a:pt x="387444" y="460032"/>
                  <a:pt x="387826" y="456222"/>
                  <a:pt x="387634" y="453364"/>
                </a:cubicBezTo>
                <a:cubicBezTo>
                  <a:pt x="384396" y="415835"/>
                  <a:pt x="386110" y="378686"/>
                  <a:pt x="388399" y="340774"/>
                </a:cubicBezTo>
                <a:cubicBezTo>
                  <a:pt x="391445" y="292579"/>
                  <a:pt x="382492" y="241901"/>
                  <a:pt x="350487" y="200182"/>
                </a:cubicBezTo>
                <a:cubicBezTo>
                  <a:pt x="345723" y="194085"/>
                  <a:pt x="343629" y="184941"/>
                  <a:pt x="342485" y="176939"/>
                </a:cubicBezTo>
                <a:cubicBezTo>
                  <a:pt x="337533" y="139219"/>
                  <a:pt x="334103" y="101308"/>
                  <a:pt x="328579" y="63587"/>
                </a:cubicBezTo>
                <a:cubicBezTo>
                  <a:pt x="325530" y="43012"/>
                  <a:pt x="322862" y="21486"/>
                  <a:pt x="314480" y="2817"/>
                </a:cubicBezTo>
                <a:close/>
              </a:path>
            </a:pathLst>
          </a:custGeom>
          <a:effectLst>
            <a:outerShdw blurRad="381000" dist="152400" dir="10800000" algn="r" rotWithShape="0">
              <a:prstClr val="black">
                <a:alpha val="10000"/>
              </a:prstClr>
            </a:outerShdw>
          </a:effectLst>
        </p:spPr>
      </p:pic>
      <p:grpSp>
        <p:nvGrpSpPr>
          <p:cNvPr id="21" name="Group 20">
            <a:extLst>
              <a:ext uri="{FF2B5EF4-FFF2-40B4-BE49-F238E27FC236}">
                <a16:creationId xmlns:a16="http://schemas.microsoft.com/office/drawing/2014/main" id="{8B60959F-9B69-4520-A16E-EA6BECC747D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20000" y="-1"/>
            <a:ext cx="874716" cy="6858001"/>
            <a:chOff x="7620000" y="-1"/>
            <a:chExt cx="874716" cy="6858001"/>
          </a:xfrm>
        </p:grpSpPr>
        <p:sp>
          <p:nvSpPr>
            <p:cNvPr id="22" name="Freeform: Shape 21">
              <a:extLst>
                <a:ext uri="{FF2B5EF4-FFF2-40B4-BE49-F238E27FC236}">
                  <a16:creationId xmlns:a16="http://schemas.microsoft.com/office/drawing/2014/main" id="{18D5A6E8-CD1B-4796-ABD1-A6F27F6C0E1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Freeform: Shape 22">
              <a:extLst>
                <a:ext uri="{FF2B5EF4-FFF2-40B4-BE49-F238E27FC236}">
                  <a16:creationId xmlns:a16="http://schemas.microsoft.com/office/drawing/2014/main" id="{D7E12F56-F4EE-4535-8677-C11996E241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Tree>
    <p:extLst>
      <p:ext uri="{BB962C8B-B14F-4D97-AF65-F5344CB8AC3E}">
        <p14:creationId xmlns:p14="http://schemas.microsoft.com/office/powerpoint/2010/main" val="1953383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B95B9BA8-1D69-4796-85F5-B6D0BD5235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Espaço Reservado para Conteúdo 2">
            <a:extLst>
              <a:ext uri="{FF2B5EF4-FFF2-40B4-BE49-F238E27FC236}">
                <a16:creationId xmlns:a16="http://schemas.microsoft.com/office/drawing/2014/main" id="{79AFF601-93C9-3AE3-F513-F55E97454C97}"/>
              </a:ext>
            </a:extLst>
          </p:cNvPr>
          <p:cNvSpPr>
            <a:spLocks noGrp="1"/>
          </p:cNvSpPr>
          <p:nvPr>
            <p:ph idx="1"/>
          </p:nvPr>
        </p:nvSpPr>
        <p:spPr>
          <a:xfrm>
            <a:off x="838200" y="841375"/>
            <a:ext cx="4391024" cy="5167313"/>
          </a:xfrm>
        </p:spPr>
        <p:txBody>
          <a:bodyPr>
            <a:normAutofit lnSpcReduction="10000"/>
          </a:bodyPr>
          <a:lstStyle/>
          <a:p>
            <a:pPr marL="0" indent="0" algn="just">
              <a:spcAft>
                <a:spcPts val="800"/>
              </a:spcAft>
              <a:buNone/>
            </a:pP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É preciso integrar forças, agir preventivamente e com inteligência. A polícia não pode ser apenas uma presença nas ruas, focado no indivíduo criminoso. Ela deve ser uma ferramenta ativa de transformação social, uma ponte entre o problema e a solução, focado também no ambiente propício a criminalidade.</a:t>
            </a:r>
          </a:p>
          <a:p>
            <a:pPr marL="0" indent="0" algn="just">
              <a:spcAft>
                <a:spcPts val="800"/>
              </a:spcAft>
              <a:buNone/>
            </a:pPr>
            <a:r>
              <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rPr>
              <a:t>O policial moderno, acima de tudo, precisa ter a coragem de sair do senso comum e abraçar o desafio de transformar a realidade ao seu redor e atingir os fatores de atração do crime.</a:t>
            </a:r>
          </a:p>
          <a:p>
            <a:pPr marL="0" indent="0" algn="ctr">
              <a:spcAft>
                <a:spcPts val="800"/>
              </a:spcAft>
              <a:buNone/>
            </a:pPr>
            <a:r>
              <a:rPr lang="pt-BR" sz="2000" b="1" kern="100" dirty="0">
                <a:solidFill>
                  <a:schemeClr val="bg1">
                    <a:alpha val="80000"/>
                  </a:schemeClr>
                </a:solidFill>
                <a:latin typeface="Times New Roman" panose="02020603050405020304" pitchFamily="18" charset="0"/>
                <a:ea typeface="Aptos"/>
                <a:cs typeface="Times New Roman" panose="02020603050405020304" pitchFamily="18" charset="0"/>
              </a:rPr>
              <a:t>“Cortar as folhas não mata a erva daninha, só arrancando a raiz se resolve o problema.”</a:t>
            </a:r>
            <a:endParaRPr lang="pt-BR" sz="2000" kern="100" dirty="0">
              <a:solidFill>
                <a:schemeClr val="bg1">
                  <a:alpha val="80000"/>
                </a:schemeClr>
              </a:solidFill>
              <a:latin typeface="Times New Roman" panose="02020603050405020304" pitchFamily="18" charset="0"/>
              <a:ea typeface="Aptos"/>
              <a:cs typeface="Times New Roman" panose="02020603050405020304" pitchFamily="18" charset="0"/>
            </a:endParaRPr>
          </a:p>
          <a:p>
            <a:endParaRPr lang="pt-BR" sz="1300" dirty="0">
              <a:solidFill>
                <a:schemeClr val="bg1">
                  <a:alpha val="80000"/>
                </a:schemeClr>
              </a:solidFill>
            </a:endParaRPr>
          </a:p>
        </p:txBody>
      </p:sp>
      <p:pic>
        <p:nvPicPr>
          <p:cNvPr id="5" name="Imagem 4">
            <a:extLst>
              <a:ext uri="{FF2B5EF4-FFF2-40B4-BE49-F238E27FC236}">
                <a16:creationId xmlns:a16="http://schemas.microsoft.com/office/drawing/2014/main" id="{3FE909B3-9169-2D54-39F3-2C09A29940AD}"/>
              </a:ext>
            </a:extLst>
          </p:cNvPr>
          <p:cNvPicPr>
            <a:picLocks noChangeAspect="1"/>
          </p:cNvPicPr>
          <p:nvPr/>
        </p:nvPicPr>
        <p:blipFill>
          <a:blip r:embed="rId2"/>
          <a:srcRect l="5588" r="18810" b="-1"/>
          <a:stretch>
            <a:fillRect/>
          </a:stretch>
        </p:blipFill>
        <p:spPr>
          <a:xfrm>
            <a:off x="6096000" y="841375"/>
            <a:ext cx="5260975" cy="4645025"/>
          </a:xfrm>
          <a:custGeom>
            <a:avLst/>
            <a:gdLst/>
            <a:ahLst/>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effectLst>
            <a:outerShdw blurRad="381000" dist="152400" dir="5400000" algn="t" rotWithShape="0">
              <a:prstClr val="black">
                <a:alpha val="10000"/>
              </a:prstClr>
            </a:outerShdw>
          </a:effectLst>
        </p:spPr>
      </p:pic>
      <p:grpSp>
        <p:nvGrpSpPr>
          <p:cNvPr id="21" name="Group 20">
            <a:extLst>
              <a:ext uri="{FF2B5EF4-FFF2-40B4-BE49-F238E27FC236}">
                <a16:creationId xmlns:a16="http://schemas.microsoft.com/office/drawing/2014/main" id="{23705FF7-CAB4-430F-A07B-AF2245F17F1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22" name="Freeform: Shape 21">
              <a:extLst>
                <a:ext uri="{FF2B5EF4-FFF2-40B4-BE49-F238E27FC236}">
                  <a16:creationId xmlns:a16="http://schemas.microsoft.com/office/drawing/2014/main" id="{6BFFE2ED-DBB9-4090-905D-1939650FC54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E4D1EC16-E672-4366-A091-73675BE5485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3748050346"/>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588</TotalTime>
  <Words>392</Words>
  <Application>Microsoft Office PowerPoint</Application>
  <PresentationFormat>Widescreen</PresentationFormat>
  <Paragraphs>22</Paragraphs>
  <Slides>10</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10</vt:i4>
      </vt:variant>
    </vt:vector>
  </HeadingPairs>
  <TitlesOfParts>
    <vt:vector size="15" baseType="lpstr">
      <vt:lpstr>Aptos</vt:lpstr>
      <vt:lpstr>Aptos Display</vt:lpstr>
      <vt:lpstr>Arial</vt:lpstr>
      <vt:lpstr>Times New Roman</vt:lpstr>
      <vt:lpstr>Tema do Office</vt:lpstr>
      <vt:lpstr>UMA NOVA PERSPECTIVA PARA O POLICIAMENTO PREVENTIVO</vt:lpstr>
      <vt:lpstr>Quantas vezes você já fez o mesmo trabalho? Você quer mudar esse cenário?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UMA NOVA PERSPECTIVA PARA O POLICIAMENTO PREVENTIVO</dc:title>
  <dc:creator>rodriguesoliveira.keila@gmail.com</dc:creator>
  <cp:lastModifiedBy>SUPORTE</cp:lastModifiedBy>
  <cp:revision>2</cp:revision>
  <dcterms:created xsi:type="dcterms:W3CDTF">2025-07-02T16:30:45Z</dcterms:created>
  <dcterms:modified xsi:type="dcterms:W3CDTF">2025-07-03T13:10:36Z</dcterms:modified>
</cp:coreProperties>
</file>